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102.jpg" ContentType="image/jpeg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6" r:id="rId1"/>
    <p:sldMasterId id="2147483648" r:id="rId2"/>
    <p:sldMasterId id="2147483663" r:id="rId3"/>
    <p:sldMasterId id="2147483712" r:id="rId4"/>
  </p:sldMasterIdLst>
  <p:notesMasterIdLst>
    <p:notesMasterId r:id="rId100"/>
  </p:notesMasterIdLst>
  <p:handoutMasterIdLst>
    <p:handoutMasterId r:id="rId101"/>
  </p:handoutMasterIdLst>
  <p:sldIdLst>
    <p:sldId id="299" r:id="rId5"/>
    <p:sldId id="365" r:id="rId6"/>
    <p:sldId id="366" r:id="rId7"/>
    <p:sldId id="367" r:id="rId8"/>
    <p:sldId id="368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6" r:id="rId22"/>
    <p:sldId id="395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3" r:id="rId38"/>
    <p:sldId id="369" r:id="rId39"/>
    <p:sldId id="370" r:id="rId40"/>
    <p:sldId id="371" r:id="rId41"/>
    <p:sldId id="372" r:id="rId42"/>
    <p:sldId id="373" r:id="rId43"/>
    <p:sldId id="378" r:id="rId44"/>
    <p:sldId id="374" r:id="rId45"/>
    <p:sldId id="375" r:id="rId46"/>
    <p:sldId id="377" r:id="rId47"/>
    <p:sldId id="414" r:id="rId48"/>
    <p:sldId id="415" r:id="rId49"/>
    <p:sldId id="416" r:id="rId50"/>
    <p:sldId id="379" r:id="rId51"/>
    <p:sldId id="380" r:id="rId52"/>
    <p:sldId id="381" r:id="rId53"/>
    <p:sldId id="382" r:id="rId54"/>
    <p:sldId id="412" r:id="rId55"/>
    <p:sldId id="358" r:id="rId56"/>
    <p:sldId id="294" r:id="rId57"/>
    <p:sldId id="359" r:id="rId58"/>
    <p:sldId id="302" r:id="rId59"/>
    <p:sldId id="295" r:id="rId60"/>
    <p:sldId id="296" r:id="rId61"/>
    <p:sldId id="297" r:id="rId62"/>
    <p:sldId id="360" r:id="rId63"/>
    <p:sldId id="304" r:id="rId64"/>
    <p:sldId id="300" r:id="rId65"/>
    <p:sldId id="303" r:id="rId66"/>
    <p:sldId id="361" r:id="rId67"/>
    <p:sldId id="307" r:id="rId68"/>
    <p:sldId id="36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417" r:id="rId86"/>
    <p:sldId id="418" r:id="rId87"/>
    <p:sldId id="419" r:id="rId88"/>
    <p:sldId id="420" r:id="rId89"/>
    <p:sldId id="421" r:id="rId90"/>
    <p:sldId id="422" r:id="rId91"/>
    <p:sldId id="423" r:id="rId92"/>
    <p:sldId id="424" r:id="rId93"/>
    <p:sldId id="425" r:id="rId94"/>
    <p:sldId id="426" r:id="rId95"/>
    <p:sldId id="427" r:id="rId96"/>
    <p:sldId id="428" r:id="rId97"/>
    <p:sldId id="429" r:id="rId98"/>
    <p:sldId id="411" r:id="rId9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7">
          <p15:clr>
            <a:srgbClr val="A4A3A4"/>
          </p15:clr>
        </p15:guide>
        <p15:guide id="2" orient="horz" pos="2395">
          <p15:clr>
            <a:srgbClr val="A4A3A4"/>
          </p15:clr>
        </p15:guide>
        <p15:guide id="3" orient="horz" pos="2007">
          <p15:clr>
            <a:srgbClr val="A4A3A4"/>
          </p15:clr>
        </p15:guide>
        <p15:guide id="4" orient="horz" pos="1621">
          <p15:clr>
            <a:srgbClr val="A4A3A4"/>
          </p15:clr>
        </p15:guide>
        <p15:guide id="5" orient="horz" pos="1233">
          <p15:clr>
            <a:srgbClr val="A4A3A4"/>
          </p15:clr>
        </p15:guide>
        <p15:guide id="6" orient="horz" pos="2783">
          <p15:clr>
            <a:srgbClr val="A4A3A4"/>
          </p15:clr>
        </p15:guide>
        <p15:guide id="7" orient="horz" pos="231">
          <p15:clr>
            <a:srgbClr val="A4A3A4"/>
          </p15:clr>
        </p15:guide>
        <p15:guide id="8" orient="horz" pos="844">
          <p15:clr>
            <a:srgbClr val="A4A3A4"/>
          </p15:clr>
        </p15:guide>
        <p15:guide id="9" orient="horz" pos="457">
          <p15:clr>
            <a:srgbClr val="A4A3A4"/>
          </p15:clr>
        </p15:guide>
        <p15:guide id="10" pos="552">
          <p15:clr>
            <a:srgbClr val="A4A3A4"/>
          </p15:clr>
        </p15:guide>
        <p15:guide id="11" pos="5207">
          <p15:clr>
            <a:srgbClr val="A4A3A4"/>
          </p15:clr>
        </p15:guide>
        <p15:guide id="12" pos="3655">
          <p15:clr>
            <a:srgbClr val="A4A3A4"/>
          </p15:clr>
        </p15:guide>
        <p15:guide id="13" pos="4044">
          <p15:clr>
            <a:srgbClr val="A4A3A4"/>
          </p15:clr>
        </p15:guide>
        <p15:guide id="14" pos="940">
          <p15:clr>
            <a:srgbClr val="A4A3A4"/>
          </p15:clr>
        </p15:guide>
        <p15:guide id="15" pos="1328">
          <p15:clr>
            <a:srgbClr val="A4A3A4"/>
          </p15:clr>
        </p15:guide>
        <p15:guide id="16" pos="1716">
          <p15:clr>
            <a:srgbClr val="A4A3A4"/>
          </p15:clr>
        </p15:guide>
        <p15:guide id="17" pos="2105">
          <p15:clr>
            <a:srgbClr val="A4A3A4"/>
          </p15:clr>
        </p15:guide>
        <p15:guide id="18" pos="2493">
          <p15:clr>
            <a:srgbClr val="A4A3A4"/>
          </p15:clr>
        </p15:guide>
        <p15:guide id="19" pos="2881">
          <p15:clr>
            <a:srgbClr val="A4A3A4"/>
          </p15:clr>
        </p15:guide>
        <p15:guide id="20" pos="3268">
          <p15:clr>
            <a:srgbClr val="A4A3A4"/>
          </p15:clr>
        </p15:guide>
        <p15:guide id="21" pos="4431">
          <p15:clr>
            <a:srgbClr val="A4A3A4"/>
          </p15:clr>
        </p15:guide>
        <p15:guide id="22" pos="4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91"/>
    <a:srgbClr val="D9E5EC"/>
    <a:srgbClr val="334152"/>
    <a:srgbClr val="CDD5F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46" autoAdjust="0"/>
    <p:restoredTop sz="76955" autoAdjust="0"/>
  </p:normalViewPr>
  <p:slideViewPr>
    <p:cSldViewPr snapToGrid="0">
      <p:cViewPr>
        <p:scale>
          <a:sx n="131" d="100"/>
          <a:sy n="131" d="100"/>
        </p:scale>
        <p:origin x="768" y="400"/>
      </p:cViewPr>
      <p:guideLst>
        <p:guide orient="horz" pos="3017"/>
        <p:guide orient="horz" pos="2395"/>
        <p:guide orient="horz" pos="2007"/>
        <p:guide orient="horz" pos="1621"/>
        <p:guide orient="horz" pos="1233"/>
        <p:guide orient="horz" pos="2783"/>
        <p:guide orient="horz" pos="231"/>
        <p:guide orient="horz" pos="844"/>
        <p:guide orient="horz" pos="457"/>
        <p:guide pos="552"/>
        <p:guide pos="5207"/>
        <p:guide pos="3655"/>
        <p:guide pos="4044"/>
        <p:guide pos="940"/>
        <p:guide pos="1328"/>
        <p:guide pos="1716"/>
        <p:guide pos="2105"/>
        <p:guide pos="2493"/>
        <p:guide pos="2881"/>
        <p:guide pos="3268"/>
        <p:guide pos="4431"/>
        <p:guide pos="4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08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FC17-93E6-490C-BA88-13BABDA339A2}" type="datetimeFigureOut">
              <a:rPr lang="de-DE" smtClean="0"/>
              <a:t>05.08.20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8D24-04BF-49A3-83D8-025C61F12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21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A104-041A-4B25-8694-F3A6990E4B32}" type="datetimeFigureOut">
              <a:rPr lang="de-DE" smtClean="0"/>
              <a:t>05.08.20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1D5FA-A393-4060-959B-1B936A93D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0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822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26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69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427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196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38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653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04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786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226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68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95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360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934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180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073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653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382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897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576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082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26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34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471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439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355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907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534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080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867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204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306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76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096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887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575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049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951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0310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5228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6184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0199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BPMN 2.0 Bild: https://www.google.com/search?q=bpmn+2.0+logo&amp;tbm=isch&amp;ved=2ahUKEwiW0JmqlobqAhUHHuwKHaOACx8Q2-cCegQIABAA&amp;oq=bpmn+2.0+logo&amp;gs_lcp=CgNpbWcQAzICCAA6BAgAEEM6BAgAEB46BggAEAgQHjoECAAQGFC4CVjhFWDhF2gAcAB4AIABY4gB1AOSAQE1mAEAoAEBqgELZ3dzLXdpei1pbWc&amp;sclient=img&amp;ei=XaXoXtatIIe8sAejga74AQ&amp;bih=1049&amp;biw=2146&amp;client=firefox-b-d#imgrc=-7rP0X-sdKY-YM</a:t>
            </a:r>
          </a:p>
          <a:p>
            <a:endParaRPr lang="de-DE" dirty="0"/>
          </a:p>
          <a:p>
            <a:r>
              <a:rPr lang="de-DE" dirty="0"/>
              <a:t>Java Logo: https://de.cleanpng.com/png-6w2l05/download-png.html</a:t>
            </a:r>
          </a:p>
          <a:p>
            <a:endParaRPr lang="de-DE" dirty="0"/>
          </a:p>
          <a:p>
            <a:r>
              <a:rPr lang="de-DE" dirty="0"/>
              <a:t>JS Logo: https://www.pngwing.com/de/search?q=REST+API</a:t>
            </a:r>
          </a:p>
          <a:p>
            <a:endParaRPr lang="de-DE" dirty="0"/>
          </a:p>
          <a:p>
            <a:r>
              <a:rPr lang="de-DE" dirty="0"/>
              <a:t>REST Logo: https://www.google.com/search?q=rest+api+logo+png&amp;tbm=isch&amp;ved=2ahUKEwiV_ICmmIbqAhXVIMUKHcmcBV8Q2-cCegQIABAA&amp;oq=rest+api+logo+png&amp;gs_lcp=CgNpbWcQAzIECAAQEzIICAAQCBAeEBM6BggAEB4QEzoICAAQBRAeEBNQieICWMvuAmCk7wJoAHAAeACAAW-IAa4CkgEDMi4xmAEAoAEBqgELZ3dzLXdpei1pbWc&amp;sclient=img&amp;ei=bafoXtWRJdXBlAbJuZb4BQ&amp;bih=1049&amp;biw=2146&amp;client=firefox-b-d#imgrc=UDpx_fz3ZoC6s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C8536-156F-4AA1-81F8-5DCDB66575F1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31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6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318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246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8597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681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051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0589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1738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145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2238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437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81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9274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89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14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4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60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14502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65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7599763" y="3751645"/>
            <a:ext cx="100800" cy="10083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866128" y="4405462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867681" y="3785857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50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802313" y="1339850"/>
            <a:ext cx="3403471" cy="30781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12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811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041400"/>
            <a:ext cx="4011655" cy="35614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6268" y="1706759"/>
            <a:ext cx="3167320" cy="209530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Text Arial Regular</a:t>
            </a:r>
            <a:endParaRPr lang="de-DE" dirty="0"/>
          </a:p>
        </p:txBody>
      </p:sp>
      <p:sp>
        <p:nvSpPr>
          <p:cNvPr id="15" name="Ellipse 1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761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57150" y="-44450"/>
            <a:ext cx="9277350" cy="5264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72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mit Fließ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Ellipse 104"/>
          <p:cNvSpPr/>
          <p:nvPr userDrawn="1"/>
        </p:nvSpPr>
        <p:spPr>
          <a:xfrm>
            <a:off x="7533163" y="4300333"/>
            <a:ext cx="234000" cy="235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974813" y="4357941"/>
            <a:ext cx="118800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>
          <a:xfrm>
            <a:off x="8020054" y="3519976"/>
            <a:ext cx="547200" cy="548343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8299455" y="3520073"/>
            <a:ext cx="965512" cy="548282"/>
          </a:xfrm>
          <a:prstGeom prst="rect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4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764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/>
          <p:cNvSpPr/>
          <p:nvPr userDrawn="1"/>
        </p:nvSpPr>
        <p:spPr bwMode="black">
          <a:xfrm>
            <a:off x="3290707" y="676696"/>
            <a:ext cx="97200" cy="97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8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053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/>
          <p:cNvSpPr/>
          <p:nvPr userDrawn="1"/>
        </p:nvSpPr>
        <p:spPr bwMode="black">
          <a:xfrm>
            <a:off x="7366816" y="3518815"/>
            <a:ext cx="566694" cy="56649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129313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669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/>
          <p:cNvSpPr/>
          <p:nvPr userDrawn="1"/>
        </p:nvSpPr>
        <p:spPr bwMode="black">
          <a:xfrm>
            <a:off x="8243228" y="3779203"/>
            <a:ext cx="4577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206132" y="4358037"/>
            <a:ext cx="115200" cy="11519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47"/>
          <p:cNvCxnSpPr/>
          <p:nvPr userDrawn="1"/>
        </p:nvCxnSpPr>
        <p:spPr>
          <a:xfrm flipH="1">
            <a:off x="8263916" y="2573338"/>
            <a:ext cx="2197" cy="1849230"/>
          </a:xfrm>
          <a:prstGeom prst="line">
            <a:avLst/>
          </a:prstGeom>
          <a:ln w="3175">
            <a:solidFill>
              <a:srgbClr val="334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62" y="988129"/>
            <a:ext cx="4622355" cy="3536650"/>
          </a:xfrm>
          <a:prstGeom prst="rect">
            <a:avLst/>
          </a:prstGeom>
        </p:spPr>
      </p:pic>
      <p:sp>
        <p:nvSpPr>
          <p:cNvPr id="101" name="Ellipse 100"/>
          <p:cNvSpPr/>
          <p:nvPr userDrawn="1"/>
        </p:nvSpPr>
        <p:spPr bwMode="black">
          <a:xfrm>
            <a:off x="8259513" y="3177739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332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lipse 51"/>
          <p:cNvSpPr/>
          <p:nvPr userDrawn="1"/>
        </p:nvSpPr>
        <p:spPr bwMode="black">
          <a:xfrm>
            <a:off x="1429250" y="4355925"/>
            <a:ext cx="126000" cy="12417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1" y="1016794"/>
            <a:ext cx="4694039" cy="3079386"/>
          </a:xfrm>
          <a:prstGeom prst="rect">
            <a:avLst/>
          </a:prstGeom>
        </p:spPr>
      </p:pic>
      <p:sp>
        <p:nvSpPr>
          <p:cNvPr id="50" name="Ellipse 49"/>
          <p:cNvSpPr/>
          <p:nvPr userDrawn="1"/>
        </p:nvSpPr>
        <p:spPr bwMode="black">
          <a:xfrm>
            <a:off x="818278" y="571555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77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hteck 147"/>
          <p:cNvSpPr/>
          <p:nvPr userDrawn="1"/>
        </p:nvSpPr>
        <p:spPr>
          <a:xfrm rot="20403041">
            <a:off x="-656682" y="2217257"/>
            <a:ext cx="3640292" cy="3729858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>
          <a:xfrm rot="20403041">
            <a:off x="975314" y="1612848"/>
            <a:ext cx="3702902" cy="372985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5113871" y="4341553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 flipH="1">
            <a:off x="4786550" y="3401129"/>
            <a:ext cx="802800" cy="801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617763" y="2540938"/>
            <a:ext cx="64800" cy="6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7654009" y="25502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4159202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7" name="Ellipse 26"/>
          <p:cNvSpPr/>
          <p:nvPr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2" name="Ellipse 41"/>
          <p:cNvSpPr/>
          <p:nvPr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Ellipse 234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Ellipse 235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Ellipse 23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Ellipse 23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445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/>
          <p:cNvSpPr/>
          <p:nvPr userDrawn="1"/>
        </p:nvSpPr>
        <p:spPr>
          <a:xfrm>
            <a:off x="-124459" y="1646942"/>
            <a:ext cx="5702400" cy="570293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>
          <a:xfrm>
            <a:off x="7116446" y="2652047"/>
            <a:ext cx="1067434" cy="10681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Ellipse 141"/>
          <p:cNvSpPr/>
          <p:nvPr userDrawn="1"/>
        </p:nvSpPr>
        <p:spPr>
          <a:xfrm>
            <a:off x="7286846" y="1594485"/>
            <a:ext cx="726634" cy="72580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>
            <a:off x="6960413" y="4344375"/>
            <a:ext cx="147600" cy="14727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>
          <a:xfrm>
            <a:off x="6157050" y="2923123"/>
            <a:ext cx="525600" cy="52598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Ellipse 144"/>
          <p:cNvSpPr/>
          <p:nvPr userDrawn="1"/>
        </p:nvSpPr>
        <p:spPr>
          <a:xfrm flipH="1">
            <a:off x="6317250" y="370037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platzhalter 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404315" y="2650061"/>
            <a:ext cx="6293169" cy="322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54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98272" y="2188668"/>
            <a:ext cx="6293035" cy="45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Vielen Dank</a:t>
            </a:r>
          </a:p>
        </p:txBody>
      </p:sp>
      <p:sp>
        <p:nvSpPr>
          <p:cNvPr id="60" name="Fußzeilenplatzhalter 67"/>
          <p:cNvSpPr txBox="1">
            <a:spLocks/>
          </p:cNvSpPr>
          <p:nvPr userDrawn="1"/>
        </p:nvSpPr>
        <p:spPr>
          <a:xfrm>
            <a:off x="6674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766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E3558-9B9A-3747-A6DD-47477E0F8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A51DA0-A20A-174B-95C8-8F4830A00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A3A730-B588-824E-BED9-946AD6A9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506E-0EEA-C943-8BBC-F8E7760A3494}" type="datetimeFigureOut">
              <a:rPr lang="de-DE" smtClean="0"/>
              <a:t>05.08.20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206CDE-C19D-9747-AAB4-F51248B5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646CFE-CF9E-E644-868F-EC3256AA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2456-C363-4844-AA85-9AFA3B24E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6634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E6287-CB18-764C-AB2B-9AE1E72C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EA41FF-DEE6-A44F-B7CC-F0BADC298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C243C8-18E2-9448-8B64-D2A074A6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2506E-0EEA-C943-8BBC-F8E7760A3494}" type="datetimeFigureOut">
              <a:rPr lang="de-DE" smtClean="0"/>
              <a:t>05.08.20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35A216-2DAD-AB4F-B3FA-9C1087C3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E54203-4259-9248-B03F-1A9AFC4A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E2456-C363-4844-AA85-9AFA3B24E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7709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pPr marL="2139315">
              <a:spcBef>
                <a:spcPts val="45"/>
              </a:spcBef>
            </a:pPr>
            <a:fld id="{81D60167-4931-47E6-BA6A-407CBD079E47}" type="slidenum">
              <a:rPr lang="de-DE" smtClean="0"/>
              <a:pPr marL="2139315">
                <a:spcBef>
                  <a:spcPts val="45"/>
                </a:spcBef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582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Ellipse 57"/>
          <p:cNvSpPr/>
          <p:nvPr/>
        </p:nvSpPr>
        <p:spPr bwMode="black">
          <a:xfrm>
            <a:off x="756672" y="568768"/>
            <a:ext cx="16211" cy="121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1" name="Datumsplatzhalter 12"/>
          <p:cNvSpPr txBox="1">
            <a:spLocks/>
          </p:cNvSpPr>
          <p:nvPr/>
        </p:nvSpPr>
        <p:spPr>
          <a:xfrm>
            <a:off x="6750618" y="4744595"/>
            <a:ext cx="831017" cy="203000"/>
          </a:xfrm>
          <a:prstGeom prst="rect">
            <a:avLst/>
          </a:prstGeom>
          <a:noFill/>
        </p:spPr>
        <p:txBody>
          <a:bodyPr vert="horz" lIns="68580" tIns="34290" rIns="68580" bIns="3429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44623" y="2089944"/>
            <a:ext cx="6178552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48728" y="1633521"/>
            <a:ext cx="6171271" cy="4286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935461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2304244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3069" y="60281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85807" y="1690080"/>
            <a:ext cx="6248406" cy="211198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999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72671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42562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8580" y="-76200"/>
            <a:ext cx="9326880" cy="5334000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-711451" y="1627136"/>
            <a:ext cx="5382525" cy="4350871"/>
            <a:chOff x="-711451" y="1627136"/>
            <a:chExt cx="5382525" cy="4350871"/>
          </a:xfrm>
        </p:grpSpPr>
        <p:sp>
          <p:nvSpPr>
            <p:cNvPr id="173" name="Ellipse 172"/>
            <p:cNvSpPr/>
            <p:nvPr userDrawn="1"/>
          </p:nvSpPr>
          <p:spPr>
            <a:xfrm rot="20403041">
              <a:off x="968172" y="1627136"/>
              <a:ext cx="3702902" cy="3729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hteck 173"/>
            <p:cNvSpPr/>
            <p:nvPr userDrawn="1"/>
          </p:nvSpPr>
          <p:spPr>
            <a:xfrm rot="20403041">
              <a:off x="-711451" y="2248149"/>
              <a:ext cx="3640292" cy="3729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5" name="Ellipse 174"/>
          <p:cNvSpPr/>
          <p:nvPr userDrawn="1"/>
        </p:nvSpPr>
        <p:spPr bwMode="black">
          <a:xfrm>
            <a:off x="6978874" y="3746724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6330874" y="4329037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>
          <a:xfrm>
            <a:off x="3799238" y="566919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>
          <a:xfrm flipH="1">
            <a:off x="7275846" y="2817802"/>
            <a:ext cx="752400" cy="75297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>
          <a:xfrm>
            <a:off x="6196650" y="3578799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05.08.20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77" name="Grafik 7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80" name="Grafik 7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19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31656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174444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783128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243735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9000" y="1717587"/>
            <a:ext cx="6265213" cy="270042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7824" y="600178"/>
            <a:ext cx="6276389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531477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05.08.20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19337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6578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808899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7472687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3410" y="171210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71839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680239"/>
            <a:ext cx="3491774" cy="22342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7850" y="550750"/>
            <a:ext cx="6929816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1137427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9" name="Grafik 38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8" y="412408"/>
            <a:ext cx="2190475" cy="1251699"/>
          </a:xfrm>
          <a:prstGeom prst="rect">
            <a:avLst/>
          </a:prstGeom>
        </p:spPr>
      </p:pic>
      <p:pic>
        <p:nvPicPr>
          <p:cNvPr id="390" name="Grafik 3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49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689" y="120987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3427" y="1865948"/>
            <a:ext cx="6248406" cy="255206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289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3547819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65320" y="1710403"/>
            <a:ext cx="3800793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1677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llipse 95"/>
          <p:cNvSpPr/>
          <p:nvPr userDrawn="1"/>
        </p:nvSpPr>
        <p:spPr>
          <a:xfrm flipH="1">
            <a:off x="-775697" y="1422502"/>
            <a:ext cx="6134400" cy="613567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7" name="Gruppieren 96"/>
          <p:cNvGrpSpPr/>
          <p:nvPr userDrawn="1"/>
        </p:nvGrpSpPr>
        <p:grpSpPr>
          <a:xfrm rot="12165483">
            <a:off x="6903474" y="1635063"/>
            <a:ext cx="3387985" cy="2308205"/>
            <a:chOff x="-495300" y="2228850"/>
            <a:chExt cx="5848350" cy="3960000"/>
          </a:xfrm>
          <a:solidFill>
            <a:srgbClr val="009B91"/>
          </a:solidFill>
        </p:grpSpPr>
        <p:sp>
          <p:nvSpPr>
            <p:cNvPr id="100" name="Ellipse 99"/>
            <p:cNvSpPr/>
            <p:nvPr userDrawn="1"/>
          </p:nvSpPr>
          <p:spPr>
            <a:xfrm>
              <a:off x="1409700" y="2228850"/>
              <a:ext cx="3943350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7" name="Ellipse 106"/>
          <p:cNvSpPr/>
          <p:nvPr userDrawn="1"/>
        </p:nvSpPr>
        <p:spPr bwMode="black">
          <a:xfrm>
            <a:off x="5720071" y="4335771"/>
            <a:ext cx="164484" cy="164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09" name="Ellipse 108"/>
          <p:cNvSpPr/>
          <p:nvPr userDrawn="1"/>
        </p:nvSpPr>
        <p:spPr>
          <a:xfrm>
            <a:off x="5355913" y="3355410"/>
            <a:ext cx="892800" cy="89330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11" name="Ellipse 110"/>
          <p:cNvSpPr/>
          <p:nvPr userDrawn="1"/>
        </p:nvSpPr>
        <p:spPr>
          <a:xfrm>
            <a:off x="7427002" y="4195446"/>
            <a:ext cx="446322" cy="44513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7582454" y="3734354"/>
            <a:ext cx="135418" cy="135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599763" y="3135713"/>
            <a:ext cx="100800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54009" y="317874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8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3427126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510750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057383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423533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698308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2324100"/>
            <a:ext cx="6269525" cy="20786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2929643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05.08.20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pic>
        <p:nvPicPr>
          <p:cNvPr id="75" name="Grafik 7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68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9" y="1710403"/>
            <a:ext cx="3808900" cy="27076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527665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7459" y="187212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4904238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866900"/>
            <a:ext cx="3166148" cy="20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59680" y="1209871"/>
            <a:ext cx="3206433" cy="6036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</a:t>
            </a:r>
          </a:p>
        </p:txBody>
      </p:sp>
    </p:spTree>
    <p:extLst>
      <p:ext uri="{BB962C8B-B14F-4D97-AF65-F5344CB8AC3E}">
        <p14:creationId xmlns:p14="http://schemas.microsoft.com/office/powerpoint/2010/main" val="7708678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864902" y="1328065"/>
            <a:ext cx="1247544" cy="13477"/>
            <a:chOff x="2250789" y="1485228"/>
            <a:chExt cx="1247544" cy="13477"/>
          </a:xfrm>
        </p:grpSpPr>
        <p:sp>
          <p:nvSpPr>
            <p:cNvPr id="94" name="Ellipse 93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/>
          <p:cNvGrpSpPr/>
          <p:nvPr userDrawn="1"/>
        </p:nvGrpSpPr>
        <p:grpSpPr>
          <a:xfrm>
            <a:off x="7018051" y="713703"/>
            <a:ext cx="1247544" cy="13477"/>
            <a:chOff x="2250789" y="1485228"/>
            <a:chExt cx="1247544" cy="13477"/>
          </a:xfrm>
        </p:grpSpPr>
        <p:sp>
          <p:nvSpPr>
            <p:cNvPr id="99" name="Ellipse 98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587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5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60960" y="-99060"/>
            <a:ext cx="9334500" cy="5356860"/>
          </a:xfrm>
          <a:prstGeom prst="rect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>
          <a:xfrm flipH="1">
            <a:off x="4214494" y="-859390"/>
            <a:ext cx="5628951" cy="562696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237915" y="4314247"/>
            <a:ext cx="201600" cy="19968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3809600" y="577697"/>
            <a:ext cx="295200" cy="29607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5" name="Grafik 16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5" y="410033"/>
            <a:ext cx="2190471" cy="1251697"/>
          </a:xfrm>
          <a:prstGeom prst="rect">
            <a:avLst/>
          </a:prstGeom>
        </p:spPr>
      </p:pic>
      <p:pic>
        <p:nvPicPr>
          <p:cNvPr id="166" name="Grafik 16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5" y="409362"/>
            <a:ext cx="1242200" cy="1242200"/>
          </a:xfrm>
          <a:prstGeom prst="rect">
            <a:avLst/>
          </a:prstGeom>
        </p:spPr>
      </p:pic>
      <p:sp>
        <p:nvSpPr>
          <p:cNvPr id="93" name="Ellipse 92"/>
          <p:cNvSpPr/>
          <p:nvPr userDrawn="1"/>
        </p:nvSpPr>
        <p:spPr bwMode="black">
          <a:xfrm>
            <a:off x="519094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580486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38875" y="3177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6422898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7038875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5806920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22898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38875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>
          <a:xfrm flipH="1">
            <a:off x="5080633" y="2488236"/>
            <a:ext cx="2675658" cy="262669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6348345" y="4349437"/>
            <a:ext cx="138051" cy="1380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>
          <a:xfrm>
            <a:off x="5533846" y="2915886"/>
            <a:ext cx="540000" cy="54018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6989746" y="3136297"/>
            <a:ext cx="85550" cy="855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7002439" y="4387912"/>
            <a:ext cx="64570" cy="64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945200" y="3715051"/>
            <a:ext cx="175403" cy="1754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1" name="Gerade Verbindung 160"/>
          <p:cNvCxnSpPr/>
          <p:nvPr userDrawn="1"/>
        </p:nvCxnSpPr>
        <p:spPr>
          <a:xfrm>
            <a:off x="7031089" y="2573338"/>
            <a:ext cx="0" cy="18493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333272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05.08.20</a:t>
            </a:fld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21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20460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/>
          <p:cNvGrpSpPr/>
          <p:nvPr userDrawn="1"/>
        </p:nvGrpSpPr>
        <p:grpSpPr>
          <a:xfrm rot="20403041">
            <a:off x="-878508" y="2017604"/>
            <a:ext cx="4434951" cy="2976638"/>
            <a:chOff x="-495300" y="2228850"/>
            <a:chExt cx="5804879" cy="3962873"/>
          </a:xfrm>
          <a:solidFill>
            <a:srgbClr val="D9E5EC"/>
          </a:solidFill>
        </p:grpSpPr>
        <p:sp>
          <p:nvSpPr>
            <p:cNvPr id="99" name="Ellipse 98"/>
            <p:cNvSpPr/>
            <p:nvPr userDrawn="1"/>
          </p:nvSpPr>
          <p:spPr>
            <a:xfrm>
              <a:off x="1417455" y="2231720"/>
              <a:ext cx="3892124" cy="3960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2" name="Fußzeilenplatzhalter 67"/>
          <p:cNvSpPr txBox="1">
            <a:spLocks/>
          </p:cNvSpPr>
          <p:nvPr userDrawn="1"/>
        </p:nvSpPr>
        <p:spPr>
          <a:xfrm>
            <a:off x="7466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200467" y="446575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242" name="Ellipse 241"/>
          <p:cNvSpPr/>
          <p:nvPr userDrawn="1"/>
        </p:nvSpPr>
        <p:spPr bwMode="black">
          <a:xfrm>
            <a:off x="7663533" y="38080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13871" y="4343934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>
          <a:xfrm flipH="1">
            <a:off x="5478115" y="3478241"/>
            <a:ext cx="648396" cy="6476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</a:t>
            </a:r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64897" y="381008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80"/>
          <p:cNvCxnSpPr>
            <a:endCxn id="139" idx="6"/>
          </p:cNvCxnSpPr>
          <p:nvPr userDrawn="1"/>
        </p:nvCxnSpPr>
        <p:spPr>
          <a:xfrm flipV="1">
            <a:off x="3949953" y="3799736"/>
            <a:ext cx="4321336" cy="1467"/>
          </a:xfrm>
          <a:prstGeom prst="line">
            <a:avLst/>
          </a:prstGeom>
          <a:ln w="3175">
            <a:solidFill>
              <a:srgbClr val="009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5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63728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2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7" name="Ellipse 66"/>
          <p:cNvSpPr/>
          <p:nvPr userDrawn="1"/>
        </p:nvSpPr>
        <p:spPr>
          <a:xfrm flipH="1">
            <a:off x="6317250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>
          <a:xfrm>
            <a:off x="7214563" y="3366294"/>
            <a:ext cx="871200" cy="87153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57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94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464763" y="3616728"/>
            <a:ext cx="370800" cy="37067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812000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7027070" y="440691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47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05.08.20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0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05.08.20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49" r:id="rId2"/>
    <p:sldLayoutId id="2147483700" r:id="rId3"/>
    <p:sldLayoutId id="2147483698" r:id="rId4"/>
    <p:sldLayoutId id="2147483692" r:id="rId5"/>
    <p:sldLayoutId id="2147483699" r:id="rId6"/>
    <p:sldLayoutId id="2147483659" r:id="rId7"/>
    <p:sldLayoutId id="2147483701" r:id="rId8"/>
    <p:sldLayoutId id="2147483705" r:id="rId9"/>
    <p:sldLayoutId id="2147483658" r:id="rId10"/>
    <p:sldLayoutId id="2147483673" r:id="rId11"/>
    <p:sldLayoutId id="2147483674" r:id="rId12"/>
    <p:sldLayoutId id="2147483652" r:id="rId13"/>
    <p:sldLayoutId id="2147483661" r:id="rId14"/>
    <p:sldLayoutId id="2147483660" r:id="rId15"/>
    <p:sldLayoutId id="2147483657" r:id="rId16"/>
    <p:sldLayoutId id="2147483724" r:id="rId17"/>
    <p:sldLayoutId id="2147483725" r:id="rId18"/>
    <p:sldLayoutId id="2147483726" r:id="rId19"/>
    <p:sldLayoutId id="2147483728" r:id="rId20"/>
    <p:sldLayoutId id="2147483729" r:id="rId2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05.08.20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5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1" r:id="rId2"/>
    <p:sldLayoutId id="2147483702" r:id="rId3"/>
    <p:sldLayoutId id="2147483693" r:id="rId4"/>
    <p:sldLayoutId id="2147483703" r:id="rId5"/>
    <p:sldLayoutId id="2147483675" r:id="rId6"/>
    <p:sldLayoutId id="2147483667" r:id="rId7"/>
    <p:sldLayoutId id="2147483664" r:id="rId8"/>
    <p:sldLayoutId id="2147483670" r:id="rId9"/>
    <p:sldLayoutId id="2147483704" r:id="rId10"/>
    <p:sldLayoutId id="214748366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05.08.20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3.pn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4.png"/><Relationship Id="rId4" Type="http://schemas.openxmlformats.org/officeDocument/2006/relationships/image" Target="../media/image8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www.hindawi.com/journals/isrn/2013/507984.fig.0018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kahoot.it/v2/?quizId=ca6bf956-e922-4fd9-951b-69dc9cac762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kahoot.it/v2/?quizId=137f60d8-4589-4ff7-8627-8ca43e2806dd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camunda.com/bpm/enterprise/" TargetMode="Externa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amunda.com/download/modeler/" TargetMode="Externa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amunda.org/manual/7.5/modeler/camunda-modeler/bpmn/#quickstart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amunda.org/manual/7.5/modeler/camunda-modeler/bpmn/#quickstart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5" Type="http://schemas.openxmlformats.org/officeDocument/2006/relationships/image" Target="../media/image22.png"/><Relationship Id="rId10" Type="http://schemas.openxmlformats.org/officeDocument/2006/relationships/image" Target="../media/image17.jpg"/><Relationship Id="rId19" Type="http://schemas.openxmlformats.org/officeDocument/2006/relationships/image" Target="../media/image26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Geschäftsprozessautomatisierung durch Workflow Management Systeme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Workflow2Go</a:t>
            </a:r>
          </a:p>
        </p:txBody>
      </p:sp>
    </p:spTree>
    <p:extLst>
      <p:ext uri="{BB962C8B-B14F-4D97-AF65-F5344CB8AC3E}">
        <p14:creationId xmlns:p14="http://schemas.microsoft.com/office/powerpoint/2010/main" val="318047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Events</a:t>
            </a:r>
            <a:endParaRPr lang="en-US" sz="2000" dirty="0"/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9346E7C9-8FDF-CE4F-A700-0F02ACAB5F23}"/>
              </a:ext>
            </a:extLst>
          </p:cNvPr>
          <p:cNvSpPr/>
          <p:nvPr/>
        </p:nvSpPr>
        <p:spPr>
          <a:xfrm>
            <a:off x="3243377" y="1081452"/>
            <a:ext cx="2657245" cy="3534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59813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Aufgaben</a:t>
            </a:r>
            <a:endParaRPr lang="en-US" sz="20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3EDAA9D-5F66-E04F-8778-48E021C4A81E}"/>
              </a:ext>
            </a:extLst>
          </p:cNvPr>
          <p:cNvGrpSpPr/>
          <p:nvPr/>
        </p:nvGrpSpPr>
        <p:grpSpPr>
          <a:xfrm>
            <a:off x="2393437" y="1348967"/>
            <a:ext cx="4357117" cy="3110104"/>
            <a:chOff x="2566034" y="1126997"/>
            <a:chExt cx="4357117" cy="3110104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7540B6A0-3E1B-6A4A-A989-6FDA17FC8A47}"/>
                </a:ext>
              </a:extLst>
            </p:cNvPr>
            <p:cNvSpPr/>
            <p:nvPr/>
          </p:nvSpPr>
          <p:spPr>
            <a:xfrm>
              <a:off x="2566034" y="1126997"/>
              <a:ext cx="821817" cy="22002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7BEAA483-AF7F-BD4C-9D14-84EC92E10C64}"/>
                </a:ext>
              </a:extLst>
            </p:cNvPr>
            <p:cNvSpPr/>
            <p:nvPr/>
          </p:nvSpPr>
          <p:spPr>
            <a:xfrm>
              <a:off x="3923920" y="1126997"/>
              <a:ext cx="2999231" cy="22002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3B317BD-F88C-DA4B-81DE-4D82F0F86AFF}"/>
                </a:ext>
              </a:extLst>
            </p:cNvPr>
            <p:cNvSpPr/>
            <p:nvPr/>
          </p:nvSpPr>
          <p:spPr>
            <a:xfrm>
              <a:off x="2763774" y="3877057"/>
              <a:ext cx="425196" cy="360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1AD54B6-736B-3D4D-96B9-8177481D363B}"/>
                </a:ext>
              </a:extLst>
            </p:cNvPr>
            <p:cNvSpPr txBox="1"/>
            <p:nvPr/>
          </p:nvSpPr>
          <p:spPr>
            <a:xfrm>
              <a:off x="3760756" y="3940455"/>
              <a:ext cx="1115854" cy="21736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" dirty="0">
                  <a:latin typeface="Lucida Sans"/>
                  <a:cs typeface="Lucida Sans"/>
                </a:rPr>
                <a:t>Sequenzfluss</a:t>
              </a:r>
              <a:endParaRPr sz="1350" dirty="0">
                <a:latin typeface="Lucida Sans"/>
                <a:cs typeface="Lucid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610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Gateways</a:t>
            </a:r>
            <a:endParaRPr lang="en-US" sz="20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9F06159-5798-5E46-890D-1F6EF69AA092}"/>
              </a:ext>
            </a:extLst>
          </p:cNvPr>
          <p:cNvGrpSpPr/>
          <p:nvPr/>
        </p:nvGrpSpPr>
        <p:grpSpPr>
          <a:xfrm>
            <a:off x="2037565" y="2002455"/>
            <a:ext cx="5068862" cy="1458603"/>
            <a:chOff x="1688746" y="1993663"/>
            <a:chExt cx="5068862" cy="1458603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164418E6-24FE-F44B-A6EE-D0EA95237C33}"/>
                </a:ext>
              </a:extLst>
            </p:cNvPr>
            <p:cNvSpPr/>
            <p:nvPr/>
          </p:nvSpPr>
          <p:spPr>
            <a:xfrm>
              <a:off x="1837970" y="2022278"/>
              <a:ext cx="572008" cy="5788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389F2204-CDC0-B540-AA9A-BC89B49779AF}"/>
                </a:ext>
              </a:extLst>
            </p:cNvPr>
            <p:cNvSpPr/>
            <p:nvPr/>
          </p:nvSpPr>
          <p:spPr>
            <a:xfrm>
              <a:off x="4674330" y="1993663"/>
              <a:ext cx="578887" cy="5784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05568571-45F3-9E4B-A55C-251ACF4A6888}"/>
                </a:ext>
              </a:extLst>
            </p:cNvPr>
            <p:cNvSpPr/>
            <p:nvPr/>
          </p:nvSpPr>
          <p:spPr>
            <a:xfrm>
              <a:off x="3263759" y="1993677"/>
              <a:ext cx="578189" cy="571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7806DE92-2DF2-3E46-A5C2-F718BB1153A1}"/>
                </a:ext>
              </a:extLst>
            </p:cNvPr>
            <p:cNvSpPr/>
            <p:nvPr/>
          </p:nvSpPr>
          <p:spPr>
            <a:xfrm>
              <a:off x="6057043" y="2022229"/>
              <a:ext cx="578644" cy="5784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BF79AFC7-588F-EE41-BCD9-1210879380E5}"/>
                </a:ext>
              </a:extLst>
            </p:cNvPr>
            <p:cNvSpPr txBox="1"/>
            <p:nvPr/>
          </p:nvSpPr>
          <p:spPr>
            <a:xfrm>
              <a:off x="1688746" y="2819400"/>
              <a:ext cx="884396" cy="42511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2869" marR="3810" indent="-83820">
                <a:spcBef>
                  <a:spcPts val="75"/>
                </a:spcBef>
              </a:pPr>
              <a:r>
                <a:rPr sz="1350" spc="4" dirty="0">
                  <a:latin typeface="Lucida Sans"/>
                  <a:cs typeface="Lucida Sans"/>
                </a:rPr>
                <a:t>E</a:t>
              </a:r>
              <a:r>
                <a:rPr sz="1350" spc="-11" dirty="0">
                  <a:latin typeface="Lucida Sans"/>
                  <a:cs typeface="Lucida Sans"/>
                </a:rPr>
                <a:t>x</a:t>
              </a:r>
              <a:r>
                <a:rPr sz="1350" spc="-4" dirty="0">
                  <a:latin typeface="Lucida Sans"/>
                  <a:cs typeface="Lucida Sans"/>
                </a:rPr>
                <a:t>k</a:t>
              </a:r>
              <a:r>
                <a:rPr sz="1350" spc="4" dirty="0">
                  <a:latin typeface="Lucida Sans"/>
                  <a:cs typeface="Lucida Sans"/>
                </a:rPr>
                <a:t>l</a:t>
              </a:r>
              <a:r>
                <a:rPr sz="1350" dirty="0">
                  <a:latin typeface="Lucida Sans"/>
                  <a:cs typeface="Lucida Sans"/>
                </a:rPr>
                <a:t>u</a:t>
              </a:r>
              <a:r>
                <a:rPr sz="1350" spc="-8" dirty="0">
                  <a:latin typeface="Lucida Sans"/>
                  <a:cs typeface="Lucida Sans"/>
                </a:rPr>
                <a:t>s</a:t>
              </a:r>
              <a:r>
                <a:rPr sz="1350" spc="4" dirty="0">
                  <a:latin typeface="Lucida Sans"/>
                  <a:cs typeface="Lucida Sans"/>
                </a:rPr>
                <a:t>i</a:t>
              </a:r>
              <a:r>
                <a:rPr sz="1350" dirty="0">
                  <a:latin typeface="Lucida Sans"/>
                  <a:cs typeface="Lucida Sans"/>
                </a:rPr>
                <a:t>v</a:t>
              </a:r>
              <a:r>
                <a:rPr sz="1350" spc="15" dirty="0">
                  <a:latin typeface="Lucida Sans"/>
                  <a:cs typeface="Lucida Sans"/>
                </a:rPr>
                <a:t>e</a:t>
              </a:r>
              <a:r>
                <a:rPr sz="1350" dirty="0">
                  <a:latin typeface="Lucida Sans"/>
                  <a:cs typeface="Lucida Sans"/>
                </a:rPr>
                <a:t>s  Gateway</a:t>
              </a:r>
              <a:endParaRPr sz="1350">
                <a:latin typeface="Lucida Sans"/>
                <a:cs typeface="Lucida Sans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240CEF77-C16F-4B41-AA83-8904CDD6B87C}"/>
                </a:ext>
              </a:extLst>
            </p:cNvPr>
            <p:cNvSpPr txBox="1"/>
            <p:nvPr/>
          </p:nvSpPr>
          <p:spPr>
            <a:xfrm>
              <a:off x="3125533" y="2819400"/>
              <a:ext cx="804863" cy="42511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52864" marR="3810" indent="-43814">
                <a:spcBef>
                  <a:spcPts val="75"/>
                </a:spcBef>
              </a:pPr>
              <a:r>
                <a:rPr sz="1350" spc="-11" dirty="0">
                  <a:latin typeface="Lucida Sans"/>
                  <a:cs typeface="Lucida Sans"/>
                </a:rPr>
                <a:t>P</a:t>
              </a:r>
              <a:r>
                <a:rPr sz="1350" spc="8" dirty="0">
                  <a:latin typeface="Lucida Sans"/>
                  <a:cs typeface="Lucida Sans"/>
                </a:rPr>
                <a:t>a</a:t>
              </a:r>
              <a:r>
                <a:rPr sz="1350" spc="11" dirty="0">
                  <a:latin typeface="Lucida Sans"/>
                  <a:cs typeface="Lucida Sans"/>
                </a:rPr>
                <a:t>r</a:t>
              </a:r>
              <a:r>
                <a:rPr sz="1350" spc="8" dirty="0">
                  <a:latin typeface="Lucida Sans"/>
                  <a:cs typeface="Lucida Sans"/>
                </a:rPr>
                <a:t>a</a:t>
              </a:r>
              <a:r>
                <a:rPr sz="1350" spc="4" dirty="0">
                  <a:latin typeface="Lucida Sans"/>
                  <a:cs typeface="Lucida Sans"/>
                </a:rPr>
                <a:t>ll</a:t>
              </a:r>
              <a:r>
                <a:rPr sz="1350" dirty="0">
                  <a:latin typeface="Lucida Sans"/>
                  <a:cs typeface="Lucida Sans"/>
                </a:rPr>
                <a:t>e</a:t>
              </a:r>
              <a:r>
                <a:rPr sz="1350" spc="-4" dirty="0">
                  <a:latin typeface="Lucida Sans"/>
                  <a:cs typeface="Lucida Sans"/>
                </a:rPr>
                <a:t>les  </a:t>
              </a:r>
              <a:r>
                <a:rPr sz="1350" dirty="0">
                  <a:latin typeface="Lucida Sans"/>
                  <a:cs typeface="Lucida Sans"/>
                </a:rPr>
                <a:t>Gateway</a:t>
              </a: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3411CB67-8E14-994A-9727-887E1B9F38BA}"/>
                </a:ext>
              </a:extLst>
            </p:cNvPr>
            <p:cNvSpPr txBox="1"/>
            <p:nvPr/>
          </p:nvSpPr>
          <p:spPr>
            <a:xfrm>
              <a:off x="4555141" y="2819400"/>
              <a:ext cx="774383" cy="63286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 marR="3810" indent="19050" algn="just">
                <a:spcBef>
                  <a:spcPts val="75"/>
                </a:spcBef>
              </a:pPr>
              <a:r>
                <a:rPr sz="1350" dirty="0">
                  <a:latin typeface="Lucida Sans"/>
                  <a:cs typeface="Lucida Sans"/>
                </a:rPr>
                <a:t>Ereignis-  </a:t>
              </a:r>
              <a:r>
                <a:rPr sz="1350" spc="-4" dirty="0">
                  <a:latin typeface="Lucida Sans"/>
                  <a:cs typeface="Lucida Sans"/>
                </a:rPr>
                <a:t>b</a:t>
              </a:r>
              <a:r>
                <a:rPr sz="1350" spc="4" dirty="0">
                  <a:latin typeface="Lucida Sans"/>
                  <a:cs typeface="Lucida Sans"/>
                </a:rPr>
                <a:t>a</a:t>
              </a:r>
              <a:r>
                <a:rPr sz="1350" spc="-4" dirty="0">
                  <a:latin typeface="Lucida Sans"/>
                  <a:cs typeface="Lucida Sans"/>
                </a:rPr>
                <a:t>s</a:t>
              </a:r>
              <a:r>
                <a:rPr sz="1350" spc="4" dirty="0">
                  <a:latin typeface="Lucida Sans"/>
                  <a:cs typeface="Lucida Sans"/>
                </a:rPr>
                <a:t>i</a:t>
              </a:r>
              <a:r>
                <a:rPr sz="1350" spc="11" dirty="0">
                  <a:latin typeface="Lucida Sans"/>
                  <a:cs typeface="Lucida Sans"/>
                </a:rPr>
                <a:t>e</a:t>
              </a:r>
              <a:r>
                <a:rPr sz="1350" spc="4" dirty="0">
                  <a:latin typeface="Lucida Sans"/>
                  <a:cs typeface="Lucida Sans"/>
                </a:rPr>
                <a:t>rt</a:t>
              </a:r>
              <a:r>
                <a:rPr sz="1350" spc="-8" dirty="0">
                  <a:latin typeface="Lucida Sans"/>
                  <a:cs typeface="Lucida Sans"/>
                </a:rPr>
                <a:t>e</a:t>
              </a:r>
              <a:r>
                <a:rPr sz="1350" dirty="0">
                  <a:latin typeface="Lucida Sans"/>
                  <a:cs typeface="Lucida Sans"/>
                </a:rPr>
                <a:t>s  Gateway</a:t>
              </a:r>
              <a:endParaRPr sz="1350">
                <a:latin typeface="Lucida Sans"/>
                <a:cs typeface="Lucida Sans"/>
              </a:endParaRPr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B9F673CD-FEF6-C140-BD3F-D0A6524A9AA0}"/>
                </a:ext>
              </a:extLst>
            </p:cNvPr>
            <p:cNvSpPr txBox="1"/>
            <p:nvPr/>
          </p:nvSpPr>
          <p:spPr>
            <a:xfrm>
              <a:off x="5915122" y="2819400"/>
              <a:ext cx="842486" cy="42511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70961" marR="3810" indent="-61913">
                <a:spcBef>
                  <a:spcPts val="75"/>
                </a:spcBef>
              </a:pPr>
              <a:r>
                <a:rPr sz="1350" spc="4" dirty="0">
                  <a:latin typeface="Lucida Sans"/>
                  <a:cs typeface="Lucida Sans"/>
                </a:rPr>
                <a:t>I</a:t>
              </a:r>
              <a:r>
                <a:rPr sz="1350" dirty="0">
                  <a:latin typeface="Lucida Sans"/>
                  <a:cs typeface="Lucida Sans"/>
                </a:rPr>
                <a:t>nk</a:t>
              </a:r>
              <a:r>
                <a:rPr sz="1350" spc="4" dirty="0">
                  <a:latin typeface="Lucida Sans"/>
                  <a:cs typeface="Lucida Sans"/>
                </a:rPr>
                <a:t>l</a:t>
              </a:r>
              <a:r>
                <a:rPr sz="1350" dirty="0">
                  <a:latin typeface="Lucida Sans"/>
                  <a:cs typeface="Lucida Sans"/>
                </a:rPr>
                <a:t>u</a:t>
              </a:r>
              <a:r>
                <a:rPr sz="1350" spc="-8" dirty="0">
                  <a:latin typeface="Lucida Sans"/>
                  <a:cs typeface="Lucida Sans"/>
                </a:rPr>
                <a:t>s</a:t>
              </a:r>
              <a:r>
                <a:rPr sz="1350" spc="4" dirty="0">
                  <a:latin typeface="Lucida Sans"/>
                  <a:cs typeface="Lucida Sans"/>
                </a:rPr>
                <a:t>i</a:t>
              </a:r>
              <a:r>
                <a:rPr sz="1350" dirty="0">
                  <a:latin typeface="Lucida Sans"/>
                  <a:cs typeface="Lucida Sans"/>
                </a:rPr>
                <a:t>v</a:t>
              </a:r>
              <a:r>
                <a:rPr sz="1350" spc="4" dirty="0">
                  <a:latin typeface="Lucida Sans"/>
                  <a:cs typeface="Lucida Sans"/>
                </a:rPr>
                <a:t>e</a:t>
              </a:r>
              <a:r>
                <a:rPr sz="1350" dirty="0">
                  <a:latin typeface="Lucida Sans"/>
                  <a:cs typeface="Lucida Sans"/>
                </a:rPr>
                <a:t>s  Gateway</a:t>
              </a:r>
              <a:endParaRPr sz="1350">
                <a:latin typeface="Lucida Sans"/>
                <a:cs typeface="Lucid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55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Pools &amp; Lanes</a:t>
            </a:r>
            <a:endParaRPr lang="en-US" sz="2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D313C12-651F-354D-99B9-5F79682DDDE3}"/>
              </a:ext>
            </a:extLst>
          </p:cNvPr>
          <p:cNvGrpSpPr/>
          <p:nvPr/>
        </p:nvGrpSpPr>
        <p:grpSpPr>
          <a:xfrm>
            <a:off x="1810127" y="1595804"/>
            <a:ext cx="5523737" cy="2658618"/>
            <a:chOff x="1859376" y="1657350"/>
            <a:chExt cx="5523737" cy="2658618"/>
          </a:xfrm>
        </p:grpSpPr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5527A90C-080A-5047-9D59-598FC0458775}"/>
                </a:ext>
              </a:extLst>
            </p:cNvPr>
            <p:cNvSpPr/>
            <p:nvPr/>
          </p:nvSpPr>
          <p:spPr>
            <a:xfrm>
              <a:off x="1859376" y="1689634"/>
              <a:ext cx="2264569" cy="17999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0277AC04-0479-2743-86CF-1C9C67A9E1B3}"/>
                </a:ext>
              </a:extLst>
            </p:cNvPr>
            <p:cNvSpPr/>
            <p:nvPr/>
          </p:nvSpPr>
          <p:spPr>
            <a:xfrm>
              <a:off x="5036058" y="1657350"/>
              <a:ext cx="2343150" cy="1828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2C933358-B44E-1B41-93AE-BD2DD931E061}"/>
                </a:ext>
              </a:extLst>
            </p:cNvPr>
            <p:cNvSpPr/>
            <p:nvPr/>
          </p:nvSpPr>
          <p:spPr>
            <a:xfrm>
              <a:off x="5166359" y="3957066"/>
              <a:ext cx="419481" cy="3589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E55C3F2B-DB23-E142-AD5E-D8D9B8CAF05C}"/>
                </a:ext>
              </a:extLst>
            </p:cNvPr>
            <p:cNvSpPr txBox="1"/>
            <p:nvPr/>
          </p:nvSpPr>
          <p:spPr>
            <a:xfrm>
              <a:off x="5973413" y="4012921"/>
              <a:ext cx="1409700" cy="21736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350" spc="-4" dirty="0">
                  <a:latin typeface="Lucida Sans"/>
                  <a:cs typeface="Lucida Sans"/>
                </a:rPr>
                <a:t>Nachrichtenfluss</a:t>
              </a:r>
              <a:endParaRPr sz="1350">
                <a:latin typeface="Lucida Sans"/>
                <a:cs typeface="Lucid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4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Daten</a:t>
            </a:r>
            <a:endParaRPr lang="en-US" sz="200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84D88C8-C6A1-F340-95BD-105832FB8842}"/>
              </a:ext>
            </a:extLst>
          </p:cNvPr>
          <p:cNvSpPr/>
          <p:nvPr/>
        </p:nvSpPr>
        <p:spPr>
          <a:xfrm>
            <a:off x="2899787" y="1348967"/>
            <a:ext cx="3344417" cy="3159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931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>
                <a:cs typeface="Calibri Light"/>
              </a:rPr>
              <a:t>„Best Practices“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Do‘s</a:t>
            </a:r>
            <a:r>
              <a:rPr lang="de-DE" dirty="0"/>
              <a:t> und </a:t>
            </a:r>
            <a:r>
              <a:rPr lang="de-DE" dirty="0" err="1"/>
              <a:t>Don‘ts</a:t>
            </a:r>
            <a:r>
              <a:rPr lang="de-DE" dirty="0"/>
              <a:t> in der Geschäftsprozessmodellierung</a:t>
            </a:r>
          </a:p>
        </p:txBody>
      </p:sp>
    </p:spTree>
    <p:extLst>
      <p:ext uri="{BB962C8B-B14F-4D97-AF65-F5344CB8AC3E}">
        <p14:creationId xmlns:p14="http://schemas.microsoft.com/office/powerpoint/2010/main" val="903653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Modellierung in Leserichtung</a:t>
            </a:r>
            <a:endParaRPr lang="en-US" sz="20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781E6FD-927A-594B-B8E7-514805B5A3C7}"/>
              </a:ext>
            </a:extLst>
          </p:cNvPr>
          <p:cNvGrpSpPr/>
          <p:nvPr/>
        </p:nvGrpSpPr>
        <p:grpSpPr>
          <a:xfrm>
            <a:off x="1780415" y="1547447"/>
            <a:ext cx="5583169" cy="2684697"/>
            <a:chOff x="1470470" y="1272149"/>
            <a:chExt cx="6429956" cy="3091879"/>
          </a:xfrm>
        </p:grpSpPr>
        <p:sp>
          <p:nvSpPr>
            <p:cNvPr id="5" name="object 2">
              <a:extLst>
                <a:ext uri="{FF2B5EF4-FFF2-40B4-BE49-F238E27FC236}">
                  <a16:creationId xmlns:a16="http://schemas.microsoft.com/office/drawing/2014/main" id="{BE203AF9-657B-5B44-BB1D-7BEB3FCCE2E2}"/>
                </a:ext>
              </a:extLst>
            </p:cNvPr>
            <p:cNvSpPr/>
            <p:nvPr/>
          </p:nvSpPr>
          <p:spPr>
            <a:xfrm>
              <a:off x="3014082" y="2922599"/>
              <a:ext cx="4886344" cy="14414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A828F5BA-BBFB-8B4E-ADBF-61B0A43120BA}"/>
                </a:ext>
              </a:extLst>
            </p:cNvPr>
            <p:cNvSpPr/>
            <p:nvPr/>
          </p:nvSpPr>
          <p:spPr>
            <a:xfrm>
              <a:off x="3019805" y="2928366"/>
              <a:ext cx="4837176" cy="1392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E1459C6-A9BE-4C4F-B2D9-247E299B8EF7}"/>
                </a:ext>
              </a:extLst>
            </p:cNvPr>
            <p:cNvSpPr/>
            <p:nvPr/>
          </p:nvSpPr>
          <p:spPr>
            <a:xfrm>
              <a:off x="1541881" y="1272149"/>
              <a:ext cx="3737660" cy="14596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A5B5B4F1-BD6D-4646-AD88-AC541FB6668D}"/>
                </a:ext>
              </a:extLst>
            </p:cNvPr>
            <p:cNvSpPr/>
            <p:nvPr/>
          </p:nvSpPr>
          <p:spPr>
            <a:xfrm>
              <a:off x="1547621" y="1277874"/>
              <a:ext cx="3688461" cy="1403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2B39E7D8-6F58-9745-9ACF-2C0C152D59BC}"/>
                </a:ext>
              </a:extLst>
            </p:cNvPr>
            <p:cNvSpPr/>
            <p:nvPr/>
          </p:nvSpPr>
          <p:spPr>
            <a:xfrm>
              <a:off x="2897504" y="2518028"/>
              <a:ext cx="324803" cy="163830"/>
            </a:xfrm>
            <a:custGeom>
              <a:avLst/>
              <a:gdLst/>
              <a:ahLst/>
              <a:cxnLst/>
              <a:rect l="l" t="t" r="r" b="b"/>
              <a:pathLst>
                <a:path w="433069" h="218439">
                  <a:moveTo>
                    <a:pt x="0" y="217932"/>
                  </a:moveTo>
                  <a:lnTo>
                    <a:pt x="432815" y="217932"/>
                  </a:lnTo>
                  <a:lnTo>
                    <a:pt x="432815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C1BC2A1-F87D-7443-AFD9-68088C196331}"/>
                </a:ext>
              </a:extLst>
            </p:cNvPr>
            <p:cNvSpPr/>
            <p:nvPr/>
          </p:nvSpPr>
          <p:spPr>
            <a:xfrm>
              <a:off x="1470470" y="2177988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80" h="672464">
                  <a:moveTo>
                    <a:pt x="225945" y="0"/>
                  </a:moveTo>
                  <a:lnTo>
                    <a:pt x="0" y="121030"/>
                  </a:lnTo>
                  <a:lnTo>
                    <a:pt x="202742" y="260857"/>
                  </a:lnTo>
                  <a:lnTo>
                    <a:pt x="133934" y="302005"/>
                  </a:lnTo>
                  <a:lnTo>
                    <a:pt x="325958" y="435228"/>
                  </a:lnTo>
                  <a:lnTo>
                    <a:pt x="267017" y="464057"/>
                  </a:lnTo>
                  <a:lnTo>
                    <a:pt x="576071" y="672083"/>
                  </a:lnTo>
                  <a:lnTo>
                    <a:pt x="393839" y="400684"/>
                  </a:lnTo>
                  <a:lnTo>
                    <a:pt x="442112" y="373633"/>
                  </a:lnTo>
                  <a:lnTo>
                    <a:pt x="294703" y="211454"/>
                  </a:lnTo>
                  <a:lnTo>
                    <a:pt x="342976" y="189229"/>
                  </a:lnTo>
                  <a:lnTo>
                    <a:pt x="22594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03378F50-211B-F347-B157-68EA48CE5BAB}"/>
                </a:ext>
              </a:extLst>
            </p:cNvPr>
            <p:cNvSpPr/>
            <p:nvPr/>
          </p:nvSpPr>
          <p:spPr>
            <a:xfrm>
              <a:off x="1470470" y="2177988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80" h="672464">
                  <a:moveTo>
                    <a:pt x="225945" y="0"/>
                  </a:moveTo>
                  <a:lnTo>
                    <a:pt x="342976" y="189229"/>
                  </a:lnTo>
                  <a:lnTo>
                    <a:pt x="294703" y="211454"/>
                  </a:lnTo>
                  <a:lnTo>
                    <a:pt x="442112" y="373633"/>
                  </a:lnTo>
                  <a:lnTo>
                    <a:pt x="393839" y="400684"/>
                  </a:lnTo>
                  <a:lnTo>
                    <a:pt x="576071" y="672083"/>
                  </a:lnTo>
                  <a:lnTo>
                    <a:pt x="267017" y="464057"/>
                  </a:lnTo>
                  <a:lnTo>
                    <a:pt x="325958" y="435228"/>
                  </a:lnTo>
                  <a:lnTo>
                    <a:pt x="133934" y="302005"/>
                  </a:lnTo>
                  <a:lnTo>
                    <a:pt x="202742" y="260857"/>
                  </a:lnTo>
                  <a:lnTo>
                    <a:pt x="0" y="121030"/>
                  </a:lnTo>
                  <a:lnTo>
                    <a:pt x="225945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8" name="object 5">
            <a:extLst>
              <a:ext uri="{FF2B5EF4-FFF2-40B4-BE49-F238E27FC236}">
                <a16:creationId xmlns:a16="http://schemas.microsoft.com/office/drawing/2014/main" id="{FF7D4AF3-56D3-D547-B8D6-B1F1E02A31EC}"/>
              </a:ext>
            </a:extLst>
          </p:cNvPr>
          <p:cNvSpPr/>
          <p:nvPr/>
        </p:nvSpPr>
        <p:spPr>
          <a:xfrm>
            <a:off x="2902078" y="3744469"/>
            <a:ext cx="748664" cy="7486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037D501D-379E-734C-A606-CEADB94562DE}"/>
              </a:ext>
            </a:extLst>
          </p:cNvPr>
          <p:cNvSpPr/>
          <p:nvPr/>
        </p:nvSpPr>
        <p:spPr>
          <a:xfrm rot="18000000">
            <a:off x="4216931" y="2714588"/>
            <a:ext cx="604913" cy="468808"/>
          </a:xfrm>
          <a:custGeom>
            <a:avLst/>
            <a:gdLst/>
            <a:ahLst/>
            <a:cxnLst/>
            <a:rect l="l" t="t" r="r" b="b"/>
            <a:pathLst>
              <a:path w="838200" h="649604">
                <a:moveTo>
                  <a:pt x="658749" y="0"/>
                </a:moveTo>
                <a:lnTo>
                  <a:pt x="179451" y="0"/>
                </a:lnTo>
                <a:lnTo>
                  <a:pt x="179451" y="20320"/>
                </a:lnTo>
                <a:lnTo>
                  <a:pt x="658749" y="20320"/>
                </a:lnTo>
                <a:lnTo>
                  <a:pt x="658749" y="0"/>
                </a:lnTo>
                <a:close/>
              </a:path>
              <a:path w="838200" h="649604">
                <a:moveTo>
                  <a:pt x="658749" y="40512"/>
                </a:moveTo>
                <a:lnTo>
                  <a:pt x="179451" y="40512"/>
                </a:lnTo>
                <a:lnTo>
                  <a:pt x="179451" y="81152"/>
                </a:lnTo>
                <a:lnTo>
                  <a:pt x="658749" y="81152"/>
                </a:lnTo>
                <a:lnTo>
                  <a:pt x="658749" y="40512"/>
                </a:lnTo>
                <a:close/>
              </a:path>
              <a:path w="838200" h="649604">
                <a:moveTo>
                  <a:pt x="838200" y="236727"/>
                </a:moveTo>
                <a:lnTo>
                  <a:pt x="0" y="236727"/>
                </a:lnTo>
                <a:lnTo>
                  <a:pt x="419100" y="649224"/>
                </a:lnTo>
                <a:lnTo>
                  <a:pt x="838200" y="236727"/>
                </a:lnTo>
                <a:close/>
              </a:path>
              <a:path w="838200" h="649604">
                <a:moveTo>
                  <a:pt x="658749" y="101473"/>
                </a:moveTo>
                <a:lnTo>
                  <a:pt x="179451" y="101473"/>
                </a:lnTo>
                <a:lnTo>
                  <a:pt x="179451" y="236727"/>
                </a:lnTo>
                <a:lnTo>
                  <a:pt x="658749" y="236727"/>
                </a:lnTo>
                <a:lnTo>
                  <a:pt x="658749" y="101473"/>
                </a:lnTo>
                <a:close/>
              </a:path>
            </a:pathLst>
          </a:custGeom>
          <a:solidFill>
            <a:srgbClr val="009B91"/>
          </a:solid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265281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Visuell nachvollziehbarer Sequenzfluss</a:t>
            </a:r>
            <a:endParaRPr lang="en-US" sz="20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D07753E-D3C7-EA4B-8F01-525220B9EF0B}"/>
              </a:ext>
            </a:extLst>
          </p:cNvPr>
          <p:cNvGrpSpPr/>
          <p:nvPr/>
        </p:nvGrpSpPr>
        <p:grpSpPr>
          <a:xfrm>
            <a:off x="2108765" y="1776477"/>
            <a:ext cx="5814443" cy="2492897"/>
            <a:chOff x="1796793" y="1378444"/>
            <a:chExt cx="5814443" cy="2492897"/>
          </a:xfrm>
        </p:grpSpPr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E73423DC-1F23-7148-B297-328ADC06F529}"/>
                </a:ext>
              </a:extLst>
            </p:cNvPr>
            <p:cNvSpPr/>
            <p:nvPr/>
          </p:nvSpPr>
          <p:spPr>
            <a:xfrm>
              <a:off x="1796793" y="1503005"/>
              <a:ext cx="2282581" cy="22700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287CCCA1-F55B-A043-95A6-0B9F6DCD2650}"/>
                </a:ext>
              </a:extLst>
            </p:cNvPr>
            <p:cNvSpPr/>
            <p:nvPr/>
          </p:nvSpPr>
          <p:spPr>
            <a:xfrm>
              <a:off x="1821941" y="1508759"/>
              <a:ext cx="2213991" cy="2213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0D44A76D-B13A-2F4A-B52D-EEEC45A1BF1D}"/>
                </a:ext>
              </a:extLst>
            </p:cNvPr>
            <p:cNvSpPr/>
            <p:nvPr/>
          </p:nvSpPr>
          <p:spPr>
            <a:xfrm>
              <a:off x="1809368" y="3345560"/>
              <a:ext cx="541020" cy="377190"/>
            </a:xfrm>
            <a:custGeom>
              <a:avLst/>
              <a:gdLst/>
              <a:ahLst/>
              <a:cxnLst/>
              <a:rect l="l" t="t" r="r" b="b"/>
              <a:pathLst>
                <a:path w="721360" h="502920">
                  <a:moveTo>
                    <a:pt x="0" y="502919"/>
                  </a:moveTo>
                  <a:lnTo>
                    <a:pt x="720852" y="502919"/>
                  </a:lnTo>
                  <a:lnTo>
                    <a:pt x="720852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3249593-3669-6149-B48C-BCDE310F56F7}"/>
                </a:ext>
              </a:extLst>
            </p:cNvPr>
            <p:cNvSpPr/>
            <p:nvPr/>
          </p:nvSpPr>
          <p:spPr>
            <a:xfrm>
              <a:off x="4836008" y="1378444"/>
              <a:ext cx="2553510" cy="2370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5ED0E23-F1C2-1349-AEC9-A443462F9FB5}"/>
                </a:ext>
              </a:extLst>
            </p:cNvPr>
            <p:cNvSpPr/>
            <p:nvPr/>
          </p:nvSpPr>
          <p:spPr>
            <a:xfrm>
              <a:off x="4841748" y="1384173"/>
              <a:ext cx="2504313" cy="23214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12">
              <a:extLst>
                <a:ext uri="{FF2B5EF4-FFF2-40B4-BE49-F238E27FC236}">
                  <a16:creationId xmlns:a16="http://schemas.microsoft.com/office/drawing/2014/main" id="{3C8B6658-D211-2E49-9D35-C4A5670BEE85}"/>
                </a:ext>
              </a:extLst>
            </p:cNvPr>
            <p:cNvSpPr/>
            <p:nvPr/>
          </p:nvSpPr>
          <p:spPr>
            <a:xfrm>
              <a:off x="3604451" y="3276411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0" y="121030"/>
                  </a:lnTo>
                  <a:lnTo>
                    <a:pt x="202691" y="260857"/>
                  </a:lnTo>
                  <a:lnTo>
                    <a:pt x="133985" y="302005"/>
                  </a:lnTo>
                  <a:lnTo>
                    <a:pt x="326008" y="435228"/>
                  </a:lnTo>
                  <a:lnTo>
                    <a:pt x="267080" y="464057"/>
                  </a:lnTo>
                  <a:lnTo>
                    <a:pt x="576071" y="672083"/>
                  </a:lnTo>
                  <a:lnTo>
                    <a:pt x="393826" y="400684"/>
                  </a:lnTo>
                  <a:lnTo>
                    <a:pt x="442087" y="373633"/>
                  </a:lnTo>
                  <a:lnTo>
                    <a:pt x="294639" y="211454"/>
                  </a:lnTo>
                  <a:lnTo>
                    <a:pt x="343026" y="189229"/>
                  </a:lnTo>
                  <a:lnTo>
                    <a:pt x="2259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13">
              <a:extLst>
                <a:ext uri="{FF2B5EF4-FFF2-40B4-BE49-F238E27FC236}">
                  <a16:creationId xmlns:a16="http://schemas.microsoft.com/office/drawing/2014/main" id="{AA84602E-80A0-2B41-A586-4D7175A8D410}"/>
                </a:ext>
              </a:extLst>
            </p:cNvPr>
            <p:cNvSpPr/>
            <p:nvPr/>
          </p:nvSpPr>
          <p:spPr>
            <a:xfrm>
              <a:off x="3604451" y="3276411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343026" y="189229"/>
                  </a:lnTo>
                  <a:lnTo>
                    <a:pt x="294639" y="211454"/>
                  </a:lnTo>
                  <a:lnTo>
                    <a:pt x="442087" y="373633"/>
                  </a:lnTo>
                  <a:lnTo>
                    <a:pt x="393826" y="400684"/>
                  </a:lnTo>
                  <a:lnTo>
                    <a:pt x="576071" y="672083"/>
                  </a:lnTo>
                  <a:lnTo>
                    <a:pt x="267080" y="464057"/>
                  </a:lnTo>
                  <a:lnTo>
                    <a:pt x="326008" y="435228"/>
                  </a:lnTo>
                  <a:lnTo>
                    <a:pt x="133985" y="302005"/>
                  </a:lnTo>
                  <a:lnTo>
                    <a:pt x="202691" y="260857"/>
                  </a:lnTo>
                  <a:lnTo>
                    <a:pt x="0" y="121030"/>
                  </a:lnTo>
                  <a:lnTo>
                    <a:pt x="225932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14">
              <a:extLst>
                <a:ext uri="{FF2B5EF4-FFF2-40B4-BE49-F238E27FC236}">
                  <a16:creationId xmlns:a16="http://schemas.microsoft.com/office/drawing/2014/main" id="{DE956624-DB0E-274E-9A66-FF23C41E2AFD}"/>
                </a:ext>
              </a:extLst>
            </p:cNvPr>
            <p:cNvSpPr/>
            <p:nvPr/>
          </p:nvSpPr>
          <p:spPr>
            <a:xfrm>
              <a:off x="6862571" y="3122677"/>
              <a:ext cx="748665" cy="7486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2" name="object 7">
            <a:extLst>
              <a:ext uri="{FF2B5EF4-FFF2-40B4-BE49-F238E27FC236}">
                <a16:creationId xmlns:a16="http://schemas.microsoft.com/office/drawing/2014/main" id="{10EF2181-EE31-1345-B00A-3D4C8705A76B}"/>
              </a:ext>
            </a:extLst>
          </p:cNvPr>
          <p:cNvSpPr/>
          <p:nvPr/>
        </p:nvSpPr>
        <p:spPr>
          <a:xfrm rot="16200000">
            <a:off x="4445486" y="2727376"/>
            <a:ext cx="604913" cy="468808"/>
          </a:xfrm>
          <a:custGeom>
            <a:avLst/>
            <a:gdLst/>
            <a:ahLst/>
            <a:cxnLst/>
            <a:rect l="l" t="t" r="r" b="b"/>
            <a:pathLst>
              <a:path w="838200" h="649604">
                <a:moveTo>
                  <a:pt x="658749" y="0"/>
                </a:moveTo>
                <a:lnTo>
                  <a:pt x="179451" y="0"/>
                </a:lnTo>
                <a:lnTo>
                  <a:pt x="179451" y="20320"/>
                </a:lnTo>
                <a:lnTo>
                  <a:pt x="658749" y="20320"/>
                </a:lnTo>
                <a:lnTo>
                  <a:pt x="658749" y="0"/>
                </a:lnTo>
                <a:close/>
              </a:path>
              <a:path w="838200" h="649604">
                <a:moveTo>
                  <a:pt x="658749" y="40512"/>
                </a:moveTo>
                <a:lnTo>
                  <a:pt x="179451" y="40512"/>
                </a:lnTo>
                <a:lnTo>
                  <a:pt x="179451" y="81152"/>
                </a:lnTo>
                <a:lnTo>
                  <a:pt x="658749" y="81152"/>
                </a:lnTo>
                <a:lnTo>
                  <a:pt x="658749" y="40512"/>
                </a:lnTo>
                <a:close/>
              </a:path>
              <a:path w="838200" h="649604">
                <a:moveTo>
                  <a:pt x="838200" y="236727"/>
                </a:moveTo>
                <a:lnTo>
                  <a:pt x="0" y="236727"/>
                </a:lnTo>
                <a:lnTo>
                  <a:pt x="419100" y="649224"/>
                </a:lnTo>
                <a:lnTo>
                  <a:pt x="838200" y="236727"/>
                </a:lnTo>
                <a:close/>
              </a:path>
              <a:path w="838200" h="649604">
                <a:moveTo>
                  <a:pt x="658749" y="101473"/>
                </a:moveTo>
                <a:lnTo>
                  <a:pt x="179451" y="101473"/>
                </a:lnTo>
                <a:lnTo>
                  <a:pt x="179451" y="236727"/>
                </a:lnTo>
                <a:lnTo>
                  <a:pt x="658749" y="236727"/>
                </a:lnTo>
                <a:lnTo>
                  <a:pt x="658749" y="101473"/>
                </a:lnTo>
                <a:close/>
              </a:path>
            </a:pathLst>
          </a:custGeom>
          <a:solidFill>
            <a:srgbClr val="009B91"/>
          </a:solid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253652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spc="-4" dirty="0"/>
              <a:t>Synonyme Darstellung von Sachverhalten</a:t>
            </a:r>
            <a:endParaRPr lang="en-US" sz="20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E87717-90E2-0F4A-B194-012DCAED539B}"/>
              </a:ext>
            </a:extLst>
          </p:cNvPr>
          <p:cNvGrpSpPr/>
          <p:nvPr/>
        </p:nvGrpSpPr>
        <p:grpSpPr>
          <a:xfrm>
            <a:off x="2141888" y="1419658"/>
            <a:ext cx="4860215" cy="2985024"/>
            <a:chOff x="2156829" y="1205809"/>
            <a:chExt cx="5050932" cy="3102158"/>
          </a:xfrm>
        </p:grpSpPr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F7AA8A7E-DB1C-8340-B575-9C78503196F0}"/>
                </a:ext>
              </a:extLst>
            </p:cNvPr>
            <p:cNvSpPr/>
            <p:nvPr/>
          </p:nvSpPr>
          <p:spPr>
            <a:xfrm>
              <a:off x="2156829" y="1205809"/>
              <a:ext cx="3754780" cy="1345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FB5AD1FD-C68E-AF44-9CE2-E11A96A23B92}"/>
                </a:ext>
              </a:extLst>
            </p:cNvPr>
            <p:cNvSpPr/>
            <p:nvPr/>
          </p:nvSpPr>
          <p:spPr>
            <a:xfrm>
              <a:off x="2162556" y="1211579"/>
              <a:ext cx="3705606" cy="12961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3DB4A828-8CA7-E94B-B988-867ACF14F1A4}"/>
                </a:ext>
              </a:extLst>
            </p:cNvPr>
            <p:cNvSpPr/>
            <p:nvPr/>
          </p:nvSpPr>
          <p:spPr>
            <a:xfrm>
              <a:off x="3382132" y="2998051"/>
              <a:ext cx="3825629" cy="11830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8815E480-8524-4947-B49D-1FC93821F312}"/>
                </a:ext>
              </a:extLst>
            </p:cNvPr>
            <p:cNvSpPr/>
            <p:nvPr/>
          </p:nvSpPr>
          <p:spPr>
            <a:xfrm>
              <a:off x="3387851" y="3003803"/>
              <a:ext cx="3776472" cy="11338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2BE15AC5-9FB2-CF41-B10F-63B9C397378E}"/>
                </a:ext>
              </a:extLst>
            </p:cNvPr>
            <p:cNvSpPr/>
            <p:nvPr/>
          </p:nvSpPr>
          <p:spPr>
            <a:xfrm>
              <a:off x="4534368" y="2531040"/>
              <a:ext cx="628650" cy="487204"/>
            </a:xfrm>
            <a:custGeom>
              <a:avLst/>
              <a:gdLst/>
              <a:ahLst/>
              <a:cxnLst/>
              <a:rect l="l" t="t" r="r" b="b"/>
              <a:pathLst>
                <a:path w="838200" h="649604">
                  <a:moveTo>
                    <a:pt x="658749" y="0"/>
                  </a:moveTo>
                  <a:lnTo>
                    <a:pt x="179451" y="0"/>
                  </a:lnTo>
                  <a:lnTo>
                    <a:pt x="179451" y="20320"/>
                  </a:lnTo>
                  <a:lnTo>
                    <a:pt x="658749" y="20320"/>
                  </a:lnTo>
                  <a:lnTo>
                    <a:pt x="658749" y="0"/>
                  </a:lnTo>
                  <a:close/>
                </a:path>
                <a:path w="838200" h="649604">
                  <a:moveTo>
                    <a:pt x="658749" y="40512"/>
                  </a:moveTo>
                  <a:lnTo>
                    <a:pt x="179451" y="40512"/>
                  </a:lnTo>
                  <a:lnTo>
                    <a:pt x="179451" y="81152"/>
                  </a:lnTo>
                  <a:lnTo>
                    <a:pt x="658749" y="81152"/>
                  </a:lnTo>
                  <a:lnTo>
                    <a:pt x="658749" y="40512"/>
                  </a:lnTo>
                  <a:close/>
                </a:path>
                <a:path w="838200" h="649604">
                  <a:moveTo>
                    <a:pt x="838200" y="236727"/>
                  </a:moveTo>
                  <a:lnTo>
                    <a:pt x="0" y="236727"/>
                  </a:lnTo>
                  <a:lnTo>
                    <a:pt x="419100" y="649224"/>
                  </a:lnTo>
                  <a:lnTo>
                    <a:pt x="838200" y="236727"/>
                  </a:lnTo>
                  <a:close/>
                </a:path>
                <a:path w="838200" h="649604">
                  <a:moveTo>
                    <a:pt x="658749" y="101473"/>
                  </a:moveTo>
                  <a:lnTo>
                    <a:pt x="179451" y="101473"/>
                  </a:lnTo>
                  <a:lnTo>
                    <a:pt x="179451" y="236727"/>
                  </a:lnTo>
                  <a:lnTo>
                    <a:pt x="658749" y="236727"/>
                  </a:lnTo>
                  <a:lnTo>
                    <a:pt x="658749" y="101473"/>
                  </a:lnTo>
                  <a:close/>
                </a:path>
              </a:pathLst>
            </a:custGeom>
            <a:solidFill>
              <a:srgbClr val="009B91"/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2F7C3EBB-EA05-A54B-9CFA-7530357D31B7}"/>
                </a:ext>
              </a:extLst>
            </p:cNvPr>
            <p:cNvSpPr/>
            <p:nvPr/>
          </p:nvSpPr>
          <p:spPr>
            <a:xfrm>
              <a:off x="2959226" y="1444752"/>
              <a:ext cx="810578" cy="830104"/>
            </a:xfrm>
            <a:custGeom>
              <a:avLst/>
              <a:gdLst/>
              <a:ahLst/>
              <a:cxnLst/>
              <a:rect l="l" t="t" r="r" b="b"/>
              <a:pathLst>
                <a:path w="1080770" h="1106805">
                  <a:moveTo>
                    <a:pt x="0" y="553212"/>
                  </a:moveTo>
                  <a:lnTo>
                    <a:pt x="1983" y="505474"/>
                  </a:lnTo>
                  <a:lnTo>
                    <a:pt x="7825" y="458865"/>
                  </a:lnTo>
                  <a:lnTo>
                    <a:pt x="17364" y="413550"/>
                  </a:lnTo>
                  <a:lnTo>
                    <a:pt x="30437" y="369696"/>
                  </a:lnTo>
                  <a:lnTo>
                    <a:pt x="46882" y="327468"/>
                  </a:lnTo>
                  <a:lnTo>
                    <a:pt x="66536" y="287032"/>
                  </a:lnTo>
                  <a:lnTo>
                    <a:pt x="89237" y="248555"/>
                  </a:lnTo>
                  <a:lnTo>
                    <a:pt x="114824" y="212203"/>
                  </a:lnTo>
                  <a:lnTo>
                    <a:pt x="143133" y="178140"/>
                  </a:lnTo>
                  <a:lnTo>
                    <a:pt x="174002" y="146534"/>
                  </a:lnTo>
                  <a:lnTo>
                    <a:pt x="207269" y="117550"/>
                  </a:lnTo>
                  <a:lnTo>
                    <a:pt x="242772" y="91355"/>
                  </a:lnTo>
                  <a:lnTo>
                    <a:pt x="280348" y="68114"/>
                  </a:lnTo>
                  <a:lnTo>
                    <a:pt x="319836" y="47993"/>
                  </a:lnTo>
                  <a:lnTo>
                    <a:pt x="361072" y="31158"/>
                  </a:lnTo>
                  <a:lnTo>
                    <a:pt x="403894" y="17775"/>
                  </a:lnTo>
                  <a:lnTo>
                    <a:pt x="448141" y="8010"/>
                  </a:lnTo>
                  <a:lnTo>
                    <a:pt x="493650" y="2030"/>
                  </a:lnTo>
                  <a:lnTo>
                    <a:pt x="540257" y="0"/>
                  </a:lnTo>
                  <a:lnTo>
                    <a:pt x="586865" y="2030"/>
                  </a:lnTo>
                  <a:lnTo>
                    <a:pt x="632374" y="8010"/>
                  </a:lnTo>
                  <a:lnTo>
                    <a:pt x="676621" y="17775"/>
                  </a:lnTo>
                  <a:lnTo>
                    <a:pt x="719443" y="31158"/>
                  </a:lnTo>
                  <a:lnTo>
                    <a:pt x="760679" y="47993"/>
                  </a:lnTo>
                  <a:lnTo>
                    <a:pt x="800167" y="68114"/>
                  </a:lnTo>
                  <a:lnTo>
                    <a:pt x="837743" y="91355"/>
                  </a:lnTo>
                  <a:lnTo>
                    <a:pt x="873246" y="117550"/>
                  </a:lnTo>
                  <a:lnTo>
                    <a:pt x="906513" y="146534"/>
                  </a:lnTo>
                  <a:lnTo>
                    <a:pt x="937382" y="178140"/>
                  </a:lnTo>
                  <a:lnTo>
                    <a:pt x="965691" y="212203"/>
                  </a:lnTo>
                  <a:lnTo>
                    <a:pt x="991278" y="248555"/>
                  </a:lnTo>
                  <a:lnTo>
                    <a:pt x="1013979" y="287032"/>
                  </a:lnTo>
                  <a:lnTo>
                    <a:pt x="1033633" y="327468"/>
                  </a:lnTo>
                  <a:lnTo>
                    <a:pt x="1050078" y="369696"/>
                  </a:lnTo>
                  <a:lnTo>
                    <a:pt x="1063151" y="413550"/>
                  </a:lnTo>
                  <a:lnTo>
                    <a:pt x="1072690" y="458865"/>
                  </a:lnTo>
                  <a:lnTo>
                    <a:pt x="1078532" y="505474"/>
                  </a:lnTo>
                  <a:lnTo>
                    <a:pt x="1080515" y="553212"/>
                  </a:lnTo>
                  <a:lnTo>
                    <a:pt x="1078532" y="600949"/>
                  </a:lnTo>
                  <a:lnTo>
                    <a:pt x="1072690" y="647558"/>
                  </a:lnTo>
                  <a:lnTo>
                    <a:pt x="1063151" y="692873"/>
                  </a:lnTo>
                  <a:lnTo>
                    <a:pt x="1050078" y="736727"/>
                  </a:lnTo>
                  <a:lnTo>
                    <a:pt x="1033633" y="778955"/>
                  </a:lnTo>
                  <a:lnTo>
                    <a:pt x="1013979" y="819391"/>
                  </a:lnTo>
                  <a:lnTo>
                    <a:pt x="991278" y="857868"/>
                  </a:lnTo>
                  <a:lnTo>
                    <a:pt x="965691" y="894220"/>
                  </a:lnTo>
                  <a:lnTo>
                    <a:pt x="937382" y="928283"/>
                  </a:lnTo>
                  <a:lnTo>
                    <a:pt x="906513" y="959889"/>
                  </a:lnTo>
                  <a:lnTo>
                    <a:pt x="873246" y="988873"/>
                  </a:lnTo>
                  <a:lnTo>
                    <a:pt x="837743" y="1015068"/>
                  </a:lnTo>
                  <a:lnTo>
                    <a:pt x="800167" y="1038309"/>
                  </a:lnTo>
                  <a:lnTo>
                    <a:pt x="760679" y="1058430"/>
                  </a:lnTo>
                  <a:lnTo>
                    <a:pt x="719443" y="1075265"/>
                  </a:lnTo>
                  <a:lnTo>
                    <a:pt x="676621" y="1088648"/>
                  </a:lnTo>
                  <a:lnTo>
                    <a:pt x="632374" y="1098413"/>
                  </a:lnTo>
                  <a:lnTo>
                    <a:pt x="586865" y="1104393"/>
                  </a:lnTo>
                  <a:lnTo>
                    <a:pt x="540257" y="1106424"/>
                  </a:lnTo>
                  <a:lnTo>
                    <a:pt x="493650" y="1104393"/>
                  </a:lnTo>
                  <a:lnTo>
                    <a:pt x="448141" y="1098413"/>
                  </a:lnTo>
                  <a:lnTo>
                    <a:pt x="403894" y="1088648"/>
                  </a:lnTo>
                  <a:lnTo>
                    <a:pt x="361072" y="1075265"/>
                  </a:lnTo>
                  <a:lnTo>
                    <a:pt x="319836" y="1058430"/>
                  </a:lnTo>
                  <a:lnTo>
                    <a:pt x="280348" y="1038309"/>
                  </a:lnTo>
                  <a:lnTo>
                    <a:pt x="242772" y="1015068"/>
                  </a:lnTo>
                  <a:lnTo>
                    <a:pt x="207269" y="988873"/>
                  </a:lnTo>
                  <a:lnTo>
                    <a:pt x="174002" y="959889"/>
                  </a:lnTo>
                  <a:lnTo>
                    <a:pt x="143133" y="928283"/>
                  </a:lnTo>
                  <a:lnTo>
                    <a:pt x="114824" y="894220"/>
                  </a:lnTo>
                  <a:lnTo>
                    <a:pt x="89237" y="857868"/>
                  </a:lnTo>
                  <a:lnTo>
                    <a:pt x="66536" y="819391"/>
                  </a:lnTo>
                  <a:lnTo>
                    <a:pt x="46882" y="778955"/>
                  </a:lnTo>
                  <a:lnTo>
                    <a:pt x="30437" y="736727"/>
                  </a:lnTo>
                  <a:lnTo>
                    <a:pt x="17364" y="692873"/>
                  </a:lnTo>
                  <a:lnTo>
                    <a:pt x="7825" y="647558"/>
                  </a:lnTo>
                  <a:lnTo>
                    <a:pt x="1983" y="600949"/>
                  </a:lnTo>
                  <a:lnTo>
                    <a:pt x="0" y="553212"/>
                  </a:lnTo>
                  <a:close/>
                </a:path>
              </a:pathLst>
            </a:custGeom>
            <a:ln w="57912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9653EA67-E9A7-F244-A605-637819D96ED6}"/>
                </a:ext>
              </a:extLst>
            </p:cNvPr>
            <p:cNvSpPr/>
            <p:nvPr/>
          </p:nvSpPr>
          <p:spPr>
            <a:xfrm>
              <a:off x="2804350" y="1860234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80" h="672464">
                  <a:moveTo>
                    <a:pt x="225933" y="0"/>
                  </a:moveTo>
                  <a:lnTo>
                    <a:pt x="0" y="121030"/>
                  </a:lnTo>
                  <a:lnTo>
                    <a:pt x="202692" y="260857"/>
                  </a:lnTo>
                  <a:lnTo>
                    <a:pt x="133985" y="302005"/>
                  </a:lnTo>
                  <a:lnTo>
                    <a:pt x="326009" y="435228"/>
                  </a:lnTo>
                  <a:lnTo>
                    <a:pt x="267081" y="464057"/>
                  </a:lnTo>
                  <a:lnTo>
                    <a:pt x="576072" y="672084"/>
                  </a:lnTo>
                  <a:lnTo>
                    <a:pt x="393827" y="400685"/>
                  </a:lnTo>
                  <a:lnTo>
                    <a:pt x="442087" y="373634"/>
                  </a:lnTo>
                  <a:lnTo>
                    <a:pt x="294640" y="211454"/>
                  </a:lnTo>
                  <a:lnTo>
                    <a:pt x="343027" y="189229"/>
                  </a:lnTo>
                  <a:lnTo>
                    <a:pt x="22593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10">
              <a:extLst>
                <a:ext uri="{FF2B5EF4-FFF2-40B4-BE49-F238E27FC236}">
                  <a16:creationId xmlns:a16="http://schemas.microsoft.com/office/drawing/2014/main" id="{3FE133E8-8788-8047-A56E-D37796D3C5D1}"/>
                </a:ext>
              </a:extLst>
            </p:cNvPr>
            <p:cNvSpPr/>
            <p:nvPr/>
          </p:nvSpPr>
          <p:spPr>
            <a:xfrm>
              <a:off x="2804350" y="1860234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80" h="672464">
                  <a:moveTo>
                    <a:pt x="225933" y="0"/>
                  </a:moveTo>
                  <a:lnTo>
                    <a:pt x="343027" y="189229"/>
                  </a:lnTo>
                  <a:lnTo>
                    <a:pt x="294640" y="211454"/>
                  </a:lnTo>
                  <a:lnTo>
                    <a:pt x="442087" y="373634"/>
                  </a:lnTo>
                  <a:lnTo>
                    <a:pt x="393827" y="400685"/>
                  </a:lnTo>
                  <a:lnTo>
                    <a:pt x="576072" y="672084"/>
                  </a:lnTo>
                  <a:lnTo>
                    <a:pt x="267081" y="464057"/>
                  </a:lnTo>
                  <a:lnTo>
                    <a:pt x="326009" y="435228"/>
                  </a:lnTo>
                  <a:lnTo>
                    <a:pt x="133985" y="302005"/>
                  </a:lnTo>
                  <a:lnTo>
                    <a:pt x="202692" y="260857"/>
                  </a:lnTo>
                  <a:lnTo>
                    <a:pt x="0" y="121030"/>
                  </a:lnTo>
                  <a:lnTo>
                    <a:pt x="225933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11">
              <a:extLst>
                <a:ext uri="{FF2B5EF4-FFF2-40B4-BE49-F238E27FC236}">
                  <a16:creationId xmlns:a16="http://schemas.microsoft.com/office/drawing/2014/main" id="{8645BE79-A802-3F40-A961-A5706C88F4A5}"/>
                </a:ext>
              </a:extLst>
            </p:cNvPr>
            <p:cNvSpPr/>
            <p:nvPr/>
          </p:nvSpPr>
          <p:spPr>
            <a:xfrm>
              <a:off x="4136516" y="3175255"/>
              <a:ext cx="810578" cy="831056"/>
            </a:xfrm>
            <a:custGeom>
              <a:avLst/>
              <a:gdLst/>
              <a:ahLst/>
              <a:cxnLst/>
              <a:rect l="l" t="t" r="r" b="b"/>
              <a:pathLst>
                <a:path w="1080770" h="1108075">
                  <a:moveTo>
                    <a:pt x="0" y="553973"/>
                  </a:moveTo>
                  <a:lnTo>
                    <a:pt x="1983" y="506176"/>
                  </a:lnTo>
                  <a:lnTo>
                    <a:pt x="7825" y="459507"/>
                  </a:lnTo>
                  <a:lnTo>
                    <a:pt x="17364" y="414133"/>
                  </a:lnTo>
                  <a:lnTo>
                    <a:pt x="30437" y="370221"/>
                  </a:lnTo>
                  <a:lnTo>
                    <a:pt x="46882" y="327936"/>
                  </a:lnTo>
                  <a:lnTo>
                    <a:pt x="66536" y="287445"/>
                  </a:lnTo>
                  <a:lnTo>
                    <a:pt x="89237" y="248915"/>
                  </a:lnTo>
                  <a:lnTo>
                    <a:pt x="114824" y="212512"/>
                  </a:lnTo>
                  <a:lnTo>
                    <a:pt x="143133" y="178401"/>
                  </a:lnTo>
                  <a:lnTo>
                    <a:pt x="174002" y="146750"/>
                  </a:lnTo>
                  <a:lnTo>
                    <a:pt x="207269" y="117725"/>
                  </a:lnTo>
                  <a:lnTo>
                    <a:pt x="242772" y="91491"/>
                  </a:lnTo>
                  <a:lnTo>
                    <a:pt x="280348" y="68216"/>
                  </a:lnTo>
                  <a:lnTo>
                    <a:pt x="319836" y="48065"/>
                  </a:lnTo>
                  <a:lnTo>
                    <a:pt x="361072" y="31205"/>
                  </a:lnTo>
                  <a:lnTo>
                    <a:pt x="403894" y="17802"/>
                  </a:lnTo>
                  <a:lnTo>
                    <a:pt x="448141" y="8023"/>
                  </a:lnTo>
                  <a:lnTo>
                    <a:pt x="493650" y="2033"/>
                  </a:lnTo>
                  <a:lnTo>
                    <a:pt x="540258" y="0"/>
                  </a:lnTo>
                  <a:lnTo>
                    <a:pt x="586865" y="2033"/>
                  </a:lnTo>
                  <a:lnTo>
                    <a:pt x="632374" y="8023"/>
                  </a:lnTo>
                  <a:lnTo>
                    <a:pt x="676621" y="17802"/>
                  </a:lnTo>
                  <a:lnTo>
                    <a:pt x="719443" y="31205"/>
                  </a:lnTo>
                  <a:lnTo>
                    <a:pt x="760679" y="48065"/>
                  </a:lnTo>
                  <a:lnTo>
                    <a:pt x="800167" y="68216"/>
                  </a:lnTo>
                  <a:lnTo>
                    <a:pt x="837743" y="91491"/>
                  </a:lnTo>
                  <a:lnTo>
                    <a:pt x="873246" y="117725"/>
                  </a:lnTo>
                  <a:lnTo>
                    <a:pt x="906513" y="146750"/>
                  </a:lnTo>
                  <a:lnTo>
                    <a:pt x="937382" y="178401"/>
                  </a:lnTo>
                  <a:lnTo>
                    <a:pt x="965691" y="212512"/>
                  </a:lnTo>
                  <a:lnTo>
                    <a:pt x="991278" y="248915"/>
                  </a:lnTo>
                  <a:lnTo>
                    <a:pt x="1013979" y="287445"/>
                  </a:lnTo>
                  <a:lnTo>
                    <a:pt x="1033633" y="327936"/>
                  </a:lnTo>
                  <a:lnTo>
                    <a:pt x="1050078" y="370221"/>
                  </a:lnTo>
                  <a:lnTo>
                    <a:pt x="1063151" y="414133"/>
                  </a:lnTo>
                  <a:lnTo>
                    <a:pt x="1072690" y="459507"/>
                  </a:lnTo>
                  <a:lnTo>
                    <a:pt x="1078532" y="506176"/>
                  </a:lnTo>
                  <a:lnTo>
                    <a:pt x="1080516" y="553973"/>
                  </a:lnTo>
                  <a:lnTo>
                    <a:pt x="1078532" y="601771"/>
                  </a:lnTo>
                  <a:lnTo>
                    <a:pt x="1072690" y="648440"/>
                  </a:lnTo>
                  <a:lnTo>
                    <a:pt x="1063151" y="693814"/>
                  </a:lnTo>
                  <a:lnTo>
                    <a:pt x="1050078" y="737726"/>
                  </a:lnTo>
                  <a:lnTo>
                    <a:pt x="1033633" y="780011"/>
                  </a:lnTo>
                  <a:lnTo>
                    <a:pt x="1013979" y="820502"/>
                  </a:lnTo>
                  <a:lnTo>
                    <a:pt x="991278" y="859032"/>
                  </a:lnTo>
                  <a:lnTo>
                    <a:pt x="965691" y="895435"/>
                  </a:lnTo>
                  <a:lnTo>
                    <a:pt x="937382" y="929546"/>
                  </a:lnTo>
                  <a:lnTo>
                    <a:pt x="906513" y="961197"/>
                  </a:lnTo>
                  <a:lnTo>
                    <a:pt x="873246" y="990222"/>
                  </a:lnTo>
                  <a:lnTo>
                    <a:pt x="837743" y="1016456"/>
                  </a:lnTo>
                  <a:lnTo>
                    <a:pt x="800167" y="1039731"/>
                  </a:lnTo>
                  <a:lnTo>
                    <a:pt x="760679" y="1059882"/>
                  </a:lnTo>
                  <a:lnTo>
                    <a:pt x="719443" y="1076742"/>
                  </a:lnTo>
                  <a:lnTo>
                    <a:pt x="676621" y="1090145"/>
                  </a:lnTo>
                  <a:lnTo>
                    <a:pt x="632374" y="1099924"/>
                  </a:lnTo>
                  <a:lnTo>
                    <a:pt x="586865" y="1105914"/>
                  </a:lnTo>
                  <a:lnTo>
                    <a:pt x="540258" y="1107947"/>
                  </a:lnTo>
                  <a:lnTo>
                    <a:pt x="493650" y="1105914"/>
                  </a:lnTo>
                  <a:lnTo>
                    <a:pt x="448141" y="1099924"/>
                  </a:lnTo>
                  <a:lnTo>
                    <a:pt x="403894" y="1090145"/>
                  </a:lnTo>
                  <a:lnTo>
                    <a:pt x="361072" y="1076742"/>
                  </a:lnTo>
                  <a:lnTo>
                    <a:pt x="319836" y="1059882"/>
                  </a:lnTo>
                  <a:lnTo>
                    <a:pt x="280348" y="1039731"/>
                  </a:lnTo>
                  <a:lnTo>
                    <a:pt x="242772" y="1016456"/>
                  </a:lnTo>
                  <a:lnTo>
                    <a:pt x="207269" y="990222"/>
                  </a:lnTo>
                  <a:lnTo>
                    <a:pt x="174002" y="961197"/>
                  </a:lnTo>
                  <a:lnTo>
                    <a:pt x="143133" y="929546"/>
                  </a:lnTo>
                  <a:lnTo>
                    <a:pt x="114824" y="895435"/>
                  </a:lnTo>
                  <a:lnTo>
                    <a:pt x="89237" y="859032"/>
                  </a:lnTo>
                  <a:lnTo>
                    <a:pt x="66536" y="820502"/>
                  </a:lnTo>
                  <a:lnTo>
                    <a:pt x="46882" y="780011"/>
                  </a:lnTo>
                  <a:lnTo>
                    <a:pt x="30437" y="737726"/>
                  </a:lnTo>
                  <a:lnTo>
                    <a:pt x="17364" y="693814"/>
                  </a:lnTo>
                  <a:lnTo>
                    <a:pt x="7825" y="648440"/>
                  </a:lnTo>
                  <a:lnTo>
                    <a:pt x="1983" y="601771"/>
                  </a:lnTo>
                  <a:lnTo>
                    <a:pt x="0" y="553973"/>
                  </a:lnTo>
                  <a:close/>
                </a:path>
              </a:pathLst>
            </a:custGeom>
            <a:noFill/>
            <a:ln w="57912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12">
              <a:extLst>
                <a:ext uri="{FF2B5EF4-FFF2-40B4-BE49-F238E27FC236}">
                  <a16:creationId xmlns:a16="http://schemas.microsoft.com/office/drawing/2014/main" id="{2D3FB922-C926-0C41-992E-82CA122A058F}"/>
                </a:ext>
              </a:extLst>
            </p:cNvPr>
            <p:cNvSpPr/>
            <p:nvPr/>
          </p:nvSpPr>
          <p:spPr>
            <a:xfrm>
              <a:off x="4389121" y="3559303"/>
              <a:ext cx="748664" cy="7486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366313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spc="-4" dirty="0"/>
              <a:t>Gebrauchssprachliche</a:t>
            </a:r>
            <a:r>
              <a:rPr lang="de-DE" sz="2000" spc="4" dirty="0"/>
              <a:t> </a:t>
            </a:r>
            <a:r>
              <a:rPr lang="de-DE" sz="2000" spc="-4" dirty="0"/>
              <a:t>Komplexitätskompensation</a:t>
            </a:r>
            <a:endParaRPr lang="en-US" sz="2000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BF85D0E-CB10-5146-A2BE-32B81A88CE71}"/>
              </a:ext>
            </a:extLst>
          </p:cNvPr>
          <p:cNvGrpSpPr/>
          <p:nvPr/>
        </p:nvGrpSpPr>
        <p:grpSpPr>
          <a:xfrm>
            <a:off x="1919091" y="1594462"/>
            <a:ext cx="5831591" cy="2235731"/>
            <a:chOff x="1919091" y="1594462"/>
            <a:chExt cx="5831591" cy="2235731"/>
          </a:xfrm>
        </p:grpSpPr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8C644333-5720-1F4A-864C-03055E5F70CC}"/>
                </a:ext>
              </a:extLst>
            </p:cNvPr>
            <p:cNvSpPr/>
            <p:nvPr/>
          </p:nvSpPr>
          <p:spPr>
            <a:xfrm>
              <a:off x="5114919" y="1594462"/>
              <a:ext cx="2371738" cy="20471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8A2287CA-FE7B-A749-96E4-22497FDCA392}"/>
                </a:ext>
              </a:extLst>
            </p:cNvPr>
            <p:cNvSpPr/>
            <p:nvPr/>
          </p:nvSpPr>
          <p:spPr>
            <a:xfrm>
              <a:off x="5120640" y="1600200"/>
              <a:ext cx="2322576" cy="19979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05FB5F7A-401C-5547-96BB-19B130F99E6D}"/>
                </a:ext>
              </a:extLst>
            </p:cNvPr>
            <p:cNvSpPr/>
            <p:nvPr/>
          </p:nvSpPr>
          <p:spPr>
            <a:xfrm>
              <a:off x="7002017" y="3081529"/>
              <a:ext cx="748665" cy="7486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737A77F2-38D6-2A4A-9309-ECC4B20CD844}"/>
                </a:ext>
              </a:extLst>
            </p:cNvPr>
            <p:cNvSpPr/>
            <p:nvPr/>
          </p:nvSpPr>
          <p:spPr>
            <a:xfrm>
              <a:off x="1919091" y="1611607"/>
              <a:ext cx="2371738" cy="20471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E371178F-8EC8-2341-A51A-D3E26FE985C6}"/>
                </a:ext>
              </a:extLst>
            </p:cNvPr>
            <p:cNvSpPr/>
            <p:nvPr/>
          </p:nvSpPr>
          <p:spPr>
            <a:xfrm>
              <a:off x="1924812" y="1617345"/>
              <a:ext cx="2322576" cy="19979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12">
              <a:extLst>
                <a:ext uri="{FF2B5EF4-FFF2-40B4-BE49-F238E27FC236}">
                  <a16:creationId xmlns:a16="http://schemas.microsoft.com/office/drawing/2014/main" id="{12B9FB43-8688-2A47-89B3-7737C0FCCEEB}"/>
                </a:ext>
              </a:extLst>
            </p:cNvPr>
            <p:cNvSpPr/>
            <p:nvPr/>
          </p:nvSpPr>
          <p:spPr>
            <a:xfrm>
              <a:off x="2411729" y="2834641"/>
              <a:ext cx="1061085" cy="733901"/>
            </a:xfrm>
            <a:custGeom>
              <a:avLst/>
              <a:gdLst/>
              <a:ahLst/>
              <a:cxnLst/>
              <a:rect l="l" t="t" r="r" b="b"/>
              <a:pathLst>
                <a:path w="1414780" h="978535">
                  <a:moveTo>
                    <a:pt x="0" y="978408"/>
                  </a:moveTo>
                  <a:lnTo>
                    <a:pt x="1414272" y="978408"/>
                  </a:lnTo>
                  <a:lnTo>
                    <a:pt x="1414272" y="0"/>
                  </a:lnTo>
                  <a:lnTo>
                    <a:pt x="0" y="0"/>
                  </a:lnTo>
                  <a:lnTo>
                    <a:pt x="0" y="978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13">
              <a:extLst>
                <a:ext uri="{FF2B5EF4-FFF2-40B4-BE49-F238E27FC236}">
                  <a16:creationId xmlns:a16="http://schemas.microsoft.com/office/drawing/2014/main" id="{F011F6EC-2367-CB40-8690-289C6DBA9AB3}"/>
                </a:ext>
              </a:extLst>
            </p:cNvPr>
            <p:cNvSpPr/>
            <p:nvPr/>
          </p:nvSpPr>
          <p:spPr>
            <a:xfrm>
              <a:off x="2963799" y="3210686"/>
              <a:ext cx="1005840" cy="358140"/>
            </a:xfrm>
            <a:custGeom>
              <a:avLst/>
              <a:gdLst/>
              <a:ahLst/>
              <a:cxnLst/>
              <a:rect l="l" t="t" r="r" b="b"/>
              <a:pathLst>
                <a:path w="1341120" h="477520">
                  <a:moveTo>
                    <a:pt x="0" y="477012"/>
                  </a:moveTo>
                  <a:lnTo>
                    <a:pt x="1341120" y="477012"/>
                  </a:lnTo>
                  <a:lnTo>
                    <a:pt x="1341120" y="0"/>
                  </a:lnTo>
                  <a:lnTo>
                    <a:pt x="0" y="0"/>
                  </a:lnTo>
                  <a:lnTo>
                    <a:pt x="0" y="477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14">
              <a:extLst>
                <a:ext uri="{FF2B5EF4-FFF2-40B4-BE49-F238E27FC236}">
                  <a16:creationId xmlns:a16="http://schemas.microsoft.com/office/drawing/2014/main" id="{BD945EEE-D5AE-5C4C-BDFC-EAC71707C45C}"/>
                </a:ext>
              </a:extLst>
            </p:cNvPr>
            <p:cNvSpPr/>
            <p:nvPr/>
          </p:nvSpPr>
          <p:spPr>
            <a:xfrm>
              <a:off x="2411729" y="2001394"/>
              <a:ext cx="1061085" cy="448151"/>
            </a:xfrm>
            <a:custGeom>
              <a:avLst/>
              <a:gdLst/>
              <a:ahLst/>
              <a:cxnLst/>
              <a:rect l="l" t="t" r="r" b="b"/>
              <a:pathLst>
                <a:path w="1414780" h="597535">
                  <a:moveTo>
                    <a:pt x="0" y="597408"/>
                  </a:moveTo>
                  <a:lnTo>
                    <a:pt x="1414272" y="597408"/>
                  </a:lnTo>
                  <a:lnTo>
                    <a:pt x="1414272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3" name="object 15">
              <a:extLst>
                <a:ext uri="{FF2B5EF4-FFF2-40B4-BE49-F238E27FC236}">
                  <a16:creationId xmlns:a16="http://schemas.microsoft.com/office/drawing/2014/main" id="{A653308D-AADD-3A4A-9CB6-08021660CFDB}"/>
                </a:ext>
              </a:extLst>
            </p:cNvPr>
            <p:cNvSpPr/>
            <p:nvPr/>
          </p:nvSpPr>
          <p:spPr>
            <a:xfrm>
              <a:off x="3625597" y="2398015"/>
              <a:ext cx="601504" cy="448151"/>
            </a:xfrm>
            <a:custGeom>
              <a:avLst/>
              <a:gdLst/>
              <a:ahLst/>
              <a:cxnLst/>
              <a:rect l="l" t="t" r="r" b="b"/>
              <a:pathLst>
                <a:path w="802004" h="597535">
                  <a:moveTo>
                    <a:pt x="0" y="597408"/>
                  </a:moveTo>
                  <a:lnTo>
                    <a:pt x="801624" y="597408"/>
                  </a:lnTo>
                  <a:lnTo>
                    <a:pt x="801624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16">
              <a:extLst>
                <a:ext uri="{FF2B5EF4-FFF2-40B4-BE49-F238E27FC236}">
                  <a16:creationId xmlns:a16="http://schemas.microsoft.com/office/drawing/2014/main" id="{A53EC5D2-85EE-1346-8782-2C7C054277A9}"/>
                </a:ext>
              </a:extLst>
            </p:cNvPr>
            <p:cNvSpPr/>
            <p:nvPr/>
          </p:nvSpPr>
          <p:spPr>
            <a:xfrm>
              <a:off x="3935921" y="3202115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0" y="121031"/>
                  </a:lnTo>
                  <a:lnTo>
                    <a:pt x="202691" y="260857"/>
                  </a:lnTo>
                  <a:lnTo>
                    <a:pt x="133984" y="302006"/>
                  </a:lnTo>
                  <a:lnTo>
                    <a:pt x="326008" y="435228"/>
                  </a:lnTo>
                  <a:lnTo>
                    <a:pt x="267080" y="464057"/>
                  </a:lnTo>
                  <a:lnTo>
                    <a:pt x="576071" y="672083"/>
                  </a:lnTo>
                  <a:lnTo>
                    <a:pt x="393826" y="400684"/>
                  </a:lnTo>
                  <a:lnTo>
                    <a:pt x="442086" y="373633"/>
                  </a:lnTo>
                  <a:lnTo>
                    <a:pt x="294639" y="211455"/>
                  </a:lnTo>
                  <a:lnTo>
                    <a:pt x="343026" y="189230"/>
                  </a:lnTo>
                  <a:lnTo>
                    <a:pt x="2259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17">
              <a:extLst>
                <a:ext uri="{FF2B5EF4-FFF2-40B4-BE49-F238E27FC236}">
                  <a16:creationId xmlns:a16="http://schemas.microsoft.com/office/drawing/2014/main" id="{BBC1A80A-64DE-224A-8053-D0A5D1329399}"/>
                </a:ext>
              </a:extLst>
            </p:cNvPr>
            <p:cNvSpPr/>
            <p:nvPr/>
          </p:nvSpPr>
          <p:spPr>
            <a:xfrm>
              <a:off x="3935921" y="3202115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343026" y="189230"/>
                  </a:lnTo>
                  <a:lnTo>
                    <a:pt x="294639" y="211455"/>
                  </a:lnTo>
                  <a:lnTo>
                    <a:pt x="442086" y="373633"/>
                  </a:lnTo>
                  <a:lnTo>
                    <a:pt x="393826" y="400684"/>
                  </a:lnTo>
                  <a:lnTo>
                    <a:pt x="576071" y="672083"/>
                  </a:lnTo>
                  <a:lnTo>
                    <a:pt x="267080" y="464057"/>
                  </a:lnTo>
                  <a:lnTo>
                    <a:pt x="326008" y="435228"/>
                  </a:lnTo>
                  <a:lnTo>
                    <a:pt x="133984" y="302006"/>
                  </a:lnTo>
                  <a:lnTo>
                    <a:pt x="202691" y="260857"/>
                  </a:lnTo>
                  <a:lnTo>
                    <a:pt x="0" y="121031"/>
                  </a:lnTo>
                  <a:lnTo>
                    <a:pt x="225932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6" name="object 7">
            <a:extLst>
              <a:ext uri="{FF2B5EF4-FFF2-40B4-BE49-F238E27FC236}">
                <a16:creationId xmlns:a16="http://schemas.microsoft.com/office/drawing/2014/main" id="{426967BE-DD3D-CA42-B43F-33718E749BCC}"/>
              </a:ext>
            </a:extLst>
          </p:cNvPr>
          <p:cNvSpPr/>
          <p:nvPr/>
        </p:nvSpPr>
        <p:spPr>
          <a:xfrm rot="16200000">
            <a:off x="4426351" y="2337346"/>
            <a:ext cx="604913" cy="468808"/>
          </a:xfrm>
          <a:custGeom>
            <a:avLst/>
            <a:gdLst/>
            <a:ahLst/>
            <a:cxnLst/>
            <a:rect l="l" t="t" r="r" b="b"/>
            <a:pathLst>
              <a:path w="838200" h="649604">
                <a:moveTo>
                  <a:pt x="658749" y="0"/>
                </a:moveTo>
                <a:lnTo>
                  <a:pt x="179451" y="0"/>
                </a:lnTo>
                <a:lnTo>
                  <a:pt x="179451" y="20320"/>
                </a:lnTo>
                <a:lnTo>
                  <a:pt x="658749" y="20320"/>
                </a:lnTo>
                <a:lnTo>
                  <a:pt x="658749" y="0"/>
                </a:lnTo>
                <a:close/>
              </a:path>
              <a:path w="838200" h="649604">
                <a:moveTo>
                  <a:pt x="658749" y="40512"/>
                </a:moveTo>
                <a:lnTo>
                  <a:pt x="179451" y="40512"/>
                </a:lnTo>
                <a:lnTo>
                  <a:pt x="179451" y="81152"/>
                </a:lnTo>
                <a:lnTo>
                  <a:pt x="658749" y="81152"/>
                </a:lnTo>
                <a:lnTo>
                  <a:pt x="658749" y="40512"/>
                </a:lnTo>
                <a:close/>
              </a:path>
              <a:path w="838200" h="649604">
                <a:moveTo>
                  <a:pt x="838200" y="236727"/>
                </a:moveTo>
                <a:lnTo>
                  <a:pt x="0" y="236727"/>
                </a:lnTo>
                <a:lnTo>
                  <a:pt x="419100" y="649224"/>
                </a:lnTo>
                <a:lnTo>
                  <a:pt x="838200" y="236727"/>
                </a:lnTo>
                <a:close/>
              </a:path>
              <a:path w="838200" h="649604">
                <a:moveTo>
                  <a:pt x="658749" y="101473"/>
                </a:moveTo>
                <a:lnTo>
                  <a:pt x="179451" y="101473"/>
                </a:lnTo>
                <a:lnTo>
                  <a:pt x="179451" y="236727"/>
                </a:lnTo>
                <a:lnTo>
                  <a:pt x="658749" y="236727"/>
                </a:lnTo>
                <a:lnTo>
                  <a:pt x="658749" y="101473"/>
                </a:lnTo>
                <a:close/>
              </a:path>
            </a:pathLst>
          </a:custGeom>
          <a:solidFill>
            <a:srgbClr val="009B91"/>
          </a:solid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12705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3" y="608057"/>
            <a:ext cx="6171271" cy="428642"/>
          </a:xfrm>
        </p:spPr>
        <p:txBody>
          <a:bodyPr/>
          <a:lstStyle/>
          <a:p>
            <a:pPr algn="ctr"/>
            <a:r>
              <a:rPr lang="en-US" sz="2100" dirty="0" err="1"/>
              <a:t>Vorstellung</a:t>
            </a:r>
            <a:endParaRPr lang="en-US" sz="2100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F68A486-3609-3043-BE4C-DB4F31A9BC14}"/>
              </a:ext>
            </a:extLst>
          </p:cNvPr>
          <p:cNvSpPr txBox="1">
            <a:spLocks/>
          </p:cNvSpPr>
          <p:nvPr/>
        </p:nvSpPr>
        <p:spPr>
          <a:xfrm>
            <a:off x="3726984" y="1452173"/>
            <a:ext cx="1690027" cy="223915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700" b="1" dirty="0">
                <a:latin typeface="Lucida Sans" panose="020B0602030504020204" pitchFamily="34" charset="77"/>
              </a:rPr>
              <a:t>Team </a:t>
            </a:r>
            <a:r>
              <a:rPr lang="de-DE" sz="1700" b="1" dirty="0" err="1">
                <a:latin typeface="Lucida Sans" panose="020B0602030504020204" pitchFamily="34" charset="77"/>
              </a:rPr>
              <a:t>Digiboyz</a:t>
            </a:r>
            <a:r>
              <a:rPr lang="de-DE" sz="1700" b="1" dirty="0">
                <a:latin typeface="Lucida Sans" panose="020B0602030504020204" pitchFamily="34" charset="77"/>
              </a:rPr>
              <a:t>:</a:t>
            </a:r>
          </a:p>
          <a:p>
            <a:pPr algn="ctr"/>
            <a:endParaRPr lang="de-DE" sz="1600" b="1" dirty="0">
              <a:latin typeface="Lucida Sans" panose="020B0602030504020204" pitchFamily="34" charset="77"/>
            </a:endParaRPr>
          </a:p>
          <a:p>
            <a:pPr marL="285750" indent="-285750">
              <a:buClr>
                <a:srgbClr val="009B91"/>
              </a:buClr>
            </a:pPr>
            <a:r>
              <a:rPr lang="de-DE" sz="1700" dirty="0" err="1">
                <a:latin typeface="Lucida Sans" panose="020B0602030504020204" pitchFamily="34" charset="77"/>
              </a:rPr>
              <a:t>Furkan</a:t>
            </a:r>
            <a:r>
              <a:rPr lang="de-DE" sz="1700" dirty="0">
                <a:latin typeface="Lucida Sans" panose="020B0602030504020204" pitchFamily="34" charset="77"/>
              </a:rPr>
              <a:t> Yücel</a:t>
            </a:r>
          </a:p>
          <a:p>
            <a:pPr marL="285750" indent="-285750">
              <a:buClr>
                <a:srgbClr val="009B91"/>
              </a:buClr>
            </a:pPr>
            <a:r>
              <a:rPr lang="de-DE" sz="1700" dirty="0">
                <a:latin typeface="Lucida Sans" panose="020B0602030504020204" pitchFamily="34" charset="77"/>
              </a:rPr>
              <a:t>Marc Eberle</a:t>
            </a:r>
          </a:p>
          <a:p>
            <a:pPr marL="285750" indent="-285750">
              <a:buClr>
                <a:srgbClr val="009B91"/>
              </a:buClr>
            </a:pPr>
            <a:r>
              <a:rPr lang="de-DE" sz="1700" dirty="0">
                <a:latin typeface="Lucida Sans" panose="020B0602030504020204" pitchFamily="34" charset="77"/>
              </a:rPr>
              <a:t>Luca Merz</a:t>
            </a:r>
          </a:p>
          <a:p>
            <a:pPr marL="285750" indent="-285750">
              <a:buClr>
                <a:srgbClr val="009B91"/>
              </a:buClr>
            </a:pPr>
            <a:r>
              <a:rPr lang="de-DE" sz="1700" dirty="0">
                <a:latin typeface="Lucida Sans" panose="020B0602030504020204" pitchFamily="34" charset="77"/>
              </a:rPr>
              <a:t>Jakub </a:t>
            </a:r>
            <a:r>
              <a:rPr lang="de-DE" sz="1700" dirty="0" err="1">
                <a:latin typeface="Lucida Sans" panose="020B0602030504020204" pitchFamily="34" charset="77"/>
              </a:rPr>
              <a:t>Rzasa</a:t>
            </a:r>
            <a:endParaRPr lang="de-DE" sz="1700" dirty="0">
              <a:latin typeface="Lucida Sans" panose="020B0602030504020204" pitchFamily="34" charset="77"/>
            </a:endParaRPr>
          </a:p>
          <a:p>
            <a:pPr marL="285750" indent="-285750">
              <a:buClr>
                <a:srgbClr val="009B91"/>
              </a:buClr>
            </a:pPr>
            <a:r>
              <a:rPr lang="de-DE" sz="1700" dirty="0">
                <a:latin typeface="Lucida Sans" panose="020B0602030504020204" pitchFamily="34" charset="77"/>
              </a:rPr>
              <a:t>Felix Peter</a:t>
            </a:r>
          </a:p>
          <a:p>
            <a:pPr marL="285750" indent="-285750">
              <a:buClr>
                <a:srgbClr val="009B91"/>
              </a:buClr>
            </a:pPr>
            <a:r>
              <a:rPr lang="de-DE" sz="1700" dirty="0">
                <a:latin typeface="Lucida Sans" panose="020B0602030504020204" pitchFamily="34" charset="77"/>
              </a:rPr>
              <a:t>Eduard Lang</a:t>
            </a:r>
          </a:p>
          <a:p>
            <a:endParaRPr lang="en-US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4482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spc="-4" dirty="0"/>
              <a:t>Synonyme Darstellung von Sachverhalten</a:t>
            </a:r>
            <a:endParaRPr lang="en-US" sz="20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361E80F-52C5-D345-90E2-F423B4F5A211}"/>
              </a:ext>
            </a:extLst>
          </p:cNvPr>
          <p:cNvGrpSpPr/>
          <p:nvPr/>
        </p:nvGrpSpPr>
        <p:grpSpPr>
          <a:xfrm>
            <a:off x="1988278" y="1437895"/>
            <a:ext cx="5070890" cy="2862739"/>
            <a:chOff x="1988278" y="1437895"/>
            <a:chExt cx="5070890" cy="2862739"/>
          </a:xfrm>
        </p:grpSpPr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ED077391-ECB3-4D46-873D-2A7DA8D4C2EC}"/>
                </a:ext>
              </a:extLst>
            </p:cNvPr>
            <p:cNvSpPr/>
            <p:nvPr/>
          </p:nvSpPr>
          <p:spPr>
            <a:xfrm>
              <a:off x="5677663" y="1795653"/>
              <a:ext cx="1230629" cy="511493"/>
            </a:xfrm>
            <a:custGeom>
              <a:avLst/>
              <a:gdLst/>
              <a:ahLst/>
              <a:cxnLst/>
              <a:rect l="l" t="t" r="r" b="b"/>
              <a:pathLst>
                <a:path w="1640840" h="681989">
                  <a:moveTo>
                    <a:pt x="1526539" y="38100"/>
                  </a:moveTo>
                  <a:lnTo>
                    <a:pt x="0" y="38100"/>
                  </a:lnTo>
                  <a:lnTo>
                    <a:pt x="0" y="681609"/>
                  </a:lnTo>
                  <a:lnTo>
                    <a:pt x="56642" y="681609"/>
                  </a:lnTo>
                  <a:lnTo>
                    <a:pt x="56642" y="662559"/>
                  </a:lnTo>
                  <a:lnTo>
                    <a:pt x="38100" y="662559"/>
                  </a:lnTo>
                  <a:lnTo>
                    <a:pt x="19050" y="643509"/>
                  </a:lnTo>
                  <a:lnTo>
                    <a:pt x="38100" y="643509"/>
                  </a:lnTo>
                  <a:lnTo>
                    <a:pt x="38100" y="76200"/>
                  </a:lnTo>
                  <a:lnTo>
                    <a:pt x="19050" y="76200"/>
                  </a:lnTo>
                  <a:lnTo>
                    <a:pt x="38100" y="57150"/>
                  </a:lnTo>
                  <a:lnTo>
                    <a:pt x="1526539" y="57150"/>
                  </a:lnTo>
                  <a:lnTo>
                    <a:pt x="1526539" y="38100"/>
                  </a:lnTo>
                  <a:close/>
                </a:path>
                <a:path w="1640840" h="681989">
                  <a:moveTo>
                    <a:pt x="38100" y="643509"/>
                  </a:moveTo>
                  <a:lnTo>
                    <a:pt x="19050" y="643509"/>
                  </a:lnTo>
                  <a:lnTo>
                    <a:pt x="38100" y="662559"/>
                  </a:lnTo>
                  <a:lnTo>
                    <a:pt x="38100" y="643509"/>
                  </a:lnTo>
                  <a:close/>
                </a:path>
                <a:path w="1640840" h="681989">
                  <a:moveTo>
                    <a:pt x="56642" y="643509"/>
                  </a:moveTo>
                  <a:lnTo>
                    <a:pt x="38100" y="643509"/>
                  </a:lnTo>
                  <a:lnTo>
                    <a:pt x="38100" y="662559"/>
                  </a:lnTo>
                  <a:lnTo>
                    <a:pt x="56642" y="662559"/>
                  </a:lnTo>
                  <a:lnTo>
                    <a:pt x="56642" y="643509"/>
                  </a:lnTo>
                  <a:close/>
                </a:path>
                <a:path w="1640840" h="681989">
                  <a:moveTo>
                    <a:pt x="1526539" y="0"/>
                  </a:moveTo>
                  <a:lnTo>
                    <a:pt x="1526539" y="114300"/>
                  </a:lnTo>
                  <a:lnTo>
                    <a:pt x="1602739" y="76200"/>
                  </a:lnTo>
                  <a:lnTo>
                    <a:pt x="1545589" y="76200"/>
                  </a:lnTo>
                  <a:lnTo>
                    <a:pt x="1545589" y="38100"/>
                  </a:lnTo>
                  <a:lnTo>
                    <a:pt x="1602739" y="38100"/>
                  </a:lnTo>
                  <a:lnTo>
                    <a:pt x="1526539" y="0"/>
                  </a:lnTo>
                  <a:close/>
                </a:path>
                <a:path w="1640840" h="681989">
                  <a:moveTo>
                    <a:pt x="38100" y="57150"/>
                  </a:moveTo>
                  <a:lnTo>
                    <a:pt x="19050" y="76200"/>
                  </a:lnTo>
                  <a:lnTo>
                    <a:pt x="38100" y="76200"/>
                  </a:lnTo>
                  <a:lnTo>
                    <a:pt x="38100" y="57150"/>
                  </a:lnTo>
                  <a:close/>
                </a:path>
                <a:path w="1640840" h="681989">
                  <a:moveTo>
                    <a:pt x="1526539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1526539" y="76200"/>
                  </a:lnTo>
                  <a:lnTo>
                    <a:pt x="1526539" y="57150"/>
                  </a:lnTo>
                  <a:close/>
                </a:path>
                <a:path w="1640840" h="681989">
                  <a:moveTo>
                    <a:pt x="1602739" y="38100"/>
                  </a:moveTo>
                  <a:lnTo>
                    <a:pt x="1545589" y="38100"/>
                  </a:lnTo>
                  <a:lnTo>
                    <a:pt x="1545589" y="76200"/>
                  </a:lnTo>
                  <a:lnTo>
                    <a:pt x="1602739" y="76200"/>
                  </a:lnTo>
                  <a:lnTo>
                    <a:pt x="1640839" y="57150"/>
                  </a:lnTo>
                  <a:lnTo>
                    <a:pt x="160273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A692BD1-42AE-7248-99FA-B0710BCA01CE}"/>
                </a:ext>
              </a:extLst>
            </p:cNvPr>
            <p:cNvSpPr/>
            <p:nvPr/>
          </p:nvSpPr>
          <p:spPr>
            <a:xfrm>
              <a:off x="5410391" y="2269713"/>
              <a:ext cx="572929" cy="572929"/>
            </a:xfrm>
            <a:custGeom>
              <a:avLst/>
              <a:gdLst/>
              <a:ahLst/>
              <a:cxnLst/>
              <a:rect l="l" t="t" r="r" b="b"/>
              <a:pathLst>
                <a:path w="763904" h="763904">
                  <a:moveTo>
                    <a:pt x="381888" y="0"/>
                  </a:moveTo>
                  <a:lnTo>
                    <a:pt x="0" y="381888"/>
                  </a:lnTo>
                  <a:lnTo>
                    <a:pt x="381888" y="763777"/>
                  </a:lnTo>
                  <a:lnTo>
                    <a:pt x="763651" y="381888"/>
                  </a:lnTo>
                  <a:lnTo>
                    <a:pt x="381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2792CB72-BB62-8042-9CEE-D0BAF5CFA024}"/>
                </a:ext>
              </a:extLst>
            </p:cNvPr>
            <p:cNvSpPr/>
            <p:nvPr/>
          </p:nvSpPr>
          <p:spPr>
            <a:xfrm>
              <a:off x="5410391" y="2269713"/>
              <a:ext cx="572929" cy="572929"/>
            </a:xfrm>
            <a:custGeom>
              <a:avLst/>
              <a:gdLst/>
              <a:ahLst/>
              <a:cxnLst/>
              <a:rect l="l" t="t" r="r" b="b"/>
              <a:pathLst>
                <a:path w="763904" h="763904">
                  <a:moveTo>
                    <a:pt x="381888" y="0"/>
                  </a:moveTo>
                  <a:lnTo>
                    <a:pt x="763651" y="381888"/>
                  </a:lnTo>
                  <a:lnTo>
                    <a:pt x="381888" y="763777"/>
                  </a:lnTo>
                  <a:lnTo>
                    <a:pt x="0" y="381888"/>
                  </a:lnTo>
                  <a:lnTo>
                    <a:pt x="381888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911F6FA0-951A-D243-B03F-B16314A70341}"/>
                </a:ext>
              </a:extLst>
            </p:cNvPr>
            <p:cNvSpPr/>
            <p:nvPr/>
          </p:nvSpPr>
          <p:spPr>
            <a:xfrm>
              <a:off x="5545835" y="2409444"/>
              <a:ext cx="297180" cy="29718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0" y="198120"/>
                  </a:moveTo>
                  <a:lnTo>
                    <a:pt x="5229" y="152675"/>
                  </a:lnTo>
                  <a:lnTo>
                    <a:pt x="20127" y="110967"/>
                  </a:lnTo>
                  <a:lnTo>
                    <a:pt x="43507" y="74182"/>
                  </a:lnTo>
                  <a:lnTo>
                    <a:pt x="74182" y="43507"/>
                  </a:lnTo>
                  <a:lnTo>
                    <a:pt x="110967" y="20127"/>
                  </a:lnTo>
                  <a:lnTo>
                    <a:pt x="152675" y="5229"/>
                  </a:lnTo>
                  <a:lnTo>
                    <a:pt x="198119" y="0"/>
                  </a:lnTo>
                  <a:lnTo>
                    <a:pt x="243564" y="5229"/>
                  </a:lnTo>
                  <a:lnTo>
                    <a:pt x="285272" y="20127"/>
                  </a:lnTo>
                  <a:lnTo>
                    <a:pt x="322057" y="43507"/>
                  </a:lnTo>
                  <a:lnTo>
                    <a:pt x="352732" y="74182"/>
                  </a:lnTo>
                  <a:lnTo>
                    <a:pt x="376112" y="110967"/>
                  </a:lnTo>
                  <a:lnTo>
                    <a:pt x="391010" y="152675"/>
                  </a:lnTo>
                  <a:lnTo>
                    <a:pt x="396239" y="198120"/>
                  </a:lnTo>
                  <a:lnTo>
                    <a:pt x="391010" y="243564"/>
                  </a:lnTo>
                  <a:lnTo>
                    <a:pt x="376112" y="285272"/>
                  </a:lnTo>
                  <a:lnTo>
                    <a:pt x="352732" y="322057"/>
                  </a:lnTo>
                  <a:lnTo>
                    <a:pt x="322057" y="352732"/>
                  </a:lnTo>
                  <a:lnTo>
                    <a:pt x="285272" y="376112"/>
                  </a:lnTo>
                  <a:lnTo>
                    <a:pt x="243564" y="391010"/>
                  </a:lnTo>
                  <a:lnTo>
                    <a:pt x="198119" y="396240"/>
                  </a:lnTo>
                  <a:lnTo>
                    <a:pt x="152675" y="391010"/>
                  </a:lnTo>
                  <a:lnTo>
                    <a:pt x="110967" y="376112"/>
                  </a:lnTo>
                  <a:lnTo>
                    <a:pt x="74182" y="352732"/>
                  </a:lnTo>
                  <a:lnTo>
                    <a:pt x="43507" y="322057"/>
                  </a:lnTo>
                  <a:lnTo>
                    <a:pt x="20127" y="285272"/>
                  </a:lnTo>
                  <a:lnTo>
                    <a:pt x="5229" y="243564"/>
                  </a:lnTo>
                  <a:lnTo>
                    <a:pt x="0" y="19812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5241E9EC-B16E-A54A-B247-BCE863489AB8}"/>
                </a:ext>
              </a:extLst>
            </p:cNvPr>
            <p:cNvSpPr/>
            <p:nvPr/>
          </p:nvSpPr>
          <p:spPr>
            <a:xfrm>
              <a:off x="2080261" y="2400300"/>
              <a:ext cx="355472" cy="3451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141AB02E-CF1C-3B44-940B-BF6F96ED4F61}"/>
                </a:ext>
              </a:extLst>
            </p:cNvPr>
            <p:cNvSpPr/>
            <p:nvPr/>
          </p:nvSpPr>
          <p:spPr>
            <a:xfrm>
              <a:off x="1988278" y="2277047"/>
              <a:ext cx="572929" cy="572929"/>
            </a:xfrm>
            <a:custGeom>
              <a:avLst/>
              <a:gdLst/>
              <a:ahLst/>
              <a:cxnLst/>
              <a:rect l="l" t="t" r="r" b="b"/>
              <a:pathLst>
                <a:path w="763905" h="763904">
                  <a:moveTo>
                    <a:pt x="381850" y="0"/>
                  </a:moveTo>
                  <a:lnTo>
                    <a:pt x="763739" y="381888"/>
                  </a:lnTo>
                  <a:lnTo>
                    <a:pt x="381850" y="763651"/>
                  </a:lnTo>
                  <a:lnTo>
                    <a:pt x="0" y="381888"/>
                  </a:lnTo>
                  <a:lnTo>
                    <a:pt x="381850" y="0"/>
                  </a:lnTo>
                  <a:close/>
                </a:path>
              </a:pathLst>
            </a:custGeom>
            <a:ln w="41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AA27D2D7-1DB5-0C4E-A0B1-76BF66BE9F5C}"/>
                </a:ext>
              </a:extLst>
            </p:cNvPr>
            <p:cNvSpPr/>
            <p:nvPr/>
          </p:nvSpPr>
          <p:spPr>
            <a:xfrm>
              <a:off x="2262379" y="1780794"/>
              <a:ext cx="1230629" cy="511493"/>
            </a:xfrm>
            <a:custGeom>
              <a:avLst/>
              <a:gdLst/>
              <a:ahLst/>
              <a:cxnLst/>
              <a:rect l="l" t="t" r="r" b="b"/>
              <a:pathLst>
                <a:path w="1640839" h="681989">
                  <a:moveTo>
                    <a:pt x="1526540" y="38100"/>
                  </a:moveTo>
                  <a:lnTo>
                    <a:pt x="0" y="38100"/>
                  </a:lnTo>
                  <a:lnTo>
                    <a:pt x="0" y="681609"/>
                  </a:lnTo>
                  <a:lnTo>
                    <a:pt x="56642" y="681609"/>
                  </a:lnTo>
                  <a:lnTo>
                    <a:pt x="56642" y="662559"/>
                  </a:lnTo>
                  <a:lnTo>
                    <a:pt x="38100" y="662559"/>
                  </a:lnTo>
                  <a:lnTo>
                    <a:pt x="19050" y="643509"/>
                  </a:lnTo>
                  <a:lnTo>
                    <a:pt x="38100" y="643509"/>
                  </a:lnTo>
                  <a:lnTo>
                    <a:pt x="38100" y="76200"/>
                  </a:lnTo>
                  <a:lnTo>
                    <a:pt x="19050" y="76200"/>
                  </a:lnTo>
                  <a:lnTo>
                    <a:pt x="38100" y="57150"/>
                  </a:lnTo>
                  <a:lnTo>
                    <a:pt x="1526540" y="57150"/>
                  </a:lnTo>
                  <a:lnTo>
                    <a:pt x="1526540" y="38100"/>
                  </a:lnTo>
                  <a:close/>
                </a:path>
                <a:path w="1640839" h="681989">
                  <a:moveTo>
                    <a:pt x="38100" y="643509"/>
                  </a:moveTo>
                  <a:lnTo>
                    <a:pt x="19050" y="643509"/>
                  </a:lnTo>
                  <a:lnTo>
                    <a:pt x="38100" y="662559"/>
                  </a:lnTo>
                  <a:lnTo>
                    <a:pt x="38100" y="643509"/>
                  </a:lnTo>
                  <a:close/>
                </a:path>
                <a:path w="1640839" h="681989">
                  <a:moveTo>
                    <a:pt x="56642" y="643509"/>
                  </a:moveTo>
                  <a:lnTo>
                    <a:pt x="38100" y="643509"/>
                  </a:lnTo>
                  <a:lnTo>
                    <a:pt x="38100" y="662559"/>
                  </a:lnTo>
                  <a:lnTo>
                    <a:pt x="56642" y="662559"/>
                  </a:lnTo>
                  <a:lnTo>
                    <a:pt x="56642" y="643509"/>
                  </a:lnTo>
                  <a:close/>
                </a:path>
                <a:path w="1640839" h="681989">
                  <a:moveTo>
                    <a:pt x="1526540" y="0"/>
                  </a:moveTo>
                  <a:lnTo>
                    <a:pt x="1526540" y="114300"/>
                  </a:lnTo>
                  <a:lnTo>
                    <a:pt x="1602740" y="76200"/>
                  </a:lnTo>
                  <a:lnTo>
                    <a:pt x="1545590" y="76200"/>
                  </a:lnTo>
                  <a:lnTo>
                    <a:pt x="1545590" y="38100"/>
                  </a:lnTo>
                  <a:lnTo>
                    <a:pt x="1602740" y="38100"/>
                  </a:lnTo>
                  <a:lnTo>
                    <a:pt x="1526540" y="0"/>
                  </a:lnTo>
                  <a:close/>
                </a:path>
                <a:path w="1640839" h="681989">
                  <a:moveTo>
                    <a:pt x="38100" y="57150"/>
                  </a:moveTo>
                  <a:lnTo>
                    <a:pt x="19050" y="76200"/>
                  </a:lnTo>
                  <a:lnTo>
                    <a:pt x="38100" y="76200"/>
                  </a:lnTo>
                  <a:lnTo>
                    <a:pt x="38100" y="57150"/>
                  </a:lnTo>
                  <a:close/>
                </a:path>
                <a:path w="1640839" h="681989">
                  <a:moveTo>
                    <a:pt x="1526540" y="57150"/>
                  </a:moveTo>
                  <a:lnTo>
                    <a:pt x="38100" y="57150"/>
                  </a:lnTo>
                  <a:lnTo>
                    <a:pt x="38100" y="76200"/>
                  </a:lnTo>
                  <a:lnTo>
                    <a:pt x="1526540" y="76200"/>
                  </a:lnTo>
                  <a:lnTo>
                    <a:pt x="1526540" y="57150"/>
                  </a:lnTo>
                  <a:close/>
                </a:path>
                <a:path w="1640839" h="681989">
                  <a:moveTo>
                    <a:pt x="1602740" y="38100"/>
                  </a:moveTo>
                  <a:lnTo>
                    <a:pt x="1545590" y="38100"/>
                  </a:lnTo>
                  <a:lnTo>
                    <a:pt x="1545590" y="76200"/>
                  </a:lnTo>
                  <a:lnTo>
                    <a:pt x="1602740" y="76200"/>
                  </a:lnTo>
                  <a:lnTo>
                    <a:pt x="1640839" y="57150"/>
                  </a:lnTo>
                  <a:lnTo>
                    <a:pt x="160274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76444244-8844-1C41-B195-B6A0C1F8A8B1}"/>
                </a:ext>
              </a:extLst>
            </p:cNvPr>
            <p:cNvSpPr/>
            <p:nvPr/>
          </p:nvSpPr>
          <p:spPr>
            <a:xfrm>
              <a:off x="2258949" y="2835784"/>
              <a:ext cx="1219200" cy="434816"/>
            </a:xfrm>
            <a:custGeom>
              <a:avLst/>
              <a:gdLst/>
              <a:ahLst/>
              <a:cxnLst/>
              <a:rect l="l" t="t" r="r" b="b"/>
              <a:pathLst>
                <a:path w="1625600" h="579754">
                  <a:moveTo>
                    <a:pt x="1510919" y="464946"/>
                  </a:moveTo>
                  <a:lnTo>
                    <a:pt x="1510919" y="579246"/>
                  </a:lnTo>
                  <a:lnTo>
                    <a:pt x="1587119" y="541146"/>
                  </a:lnTo>
                  <a:lnTo>
                    <a:pt x="1529969" y="541146"/>
                  </a:lnTo>
                  <a:lnTo>
                    <a:pt x="1529969" y="503046"/>
                  </a:lnTo>
                  <a:lnTo>
                    <a:pt x="1587119" y="503046"/>
                  </a:lnTo>
                  <a:lnTo>
                    <a:pt x="1510919" y="464946"/>
                  </a:lnTo>
                  <a:close/>
                </a:path>
                <a:path w="1625600" h="579754">
                  <a:moveTo>
                    <a:pt x="21590" y="0"/>
                  </a:moveTo>
                  <a:lnTo>
                    <a:pt x="0" y="0"/>
                  </a:lnTo>
                  <a:lnTo>
                    <a:pt x="0" y="541146"/>
                  </a:lnTo>
                  <a:lnTo>
                    <a:pt x="1510919" y="541146"/>
                  </a:lnTo>
                  <a:lnTo>
                    <a:pt x="1510919" y="522096"/>
                  </a:lnTo>
                  <a:lnTo>
                    <a:pt x="38100" y="522096"/>
                  </a:lnTo>
                  <a:lnTo>
                    <a:pt x="19050" y="503046"/>
                  </a:lnTo>
                  <a:lnTo>
                    <a:pt x="38100" y="503046"/>
                  </a:lnTo>
                  <a:lnTo>
                    <a:pt x="38100" y="38099"/>
                  </a:lnTo>
                  <a:lnTo>
                    <a:pt x="19050" y="38099"/>
                  </a:lnTo>
                  <a:lnTo>
                    <a:pt x="21590" y="35559"/>
                  </a:lnTo>
                  <a:lnTo>
                    <a:pt x="21590" y="0"/>
                  </a:lnTo>
                  <a:close/>
                </a:path>
                <a:path w="1625600" h="579754">
                  <a:moveTo>
                    <a:pt x="1587119" y="503046"/>
                  </a:moveTo>
                  <a:lnTo>
                    <a:pt x="1529969" y="503046"/>
                  </a:lnTo>
                  <a:lnTo>
                    <a:pt x="1529969" y="541146"/>
                  </a:lnTo>
                  <a:lnTo>
                    <a:pt x="1587119" y="541146"/>
                  </a:lnTo>
                  <a:lnTo>
                    <a:pt x="1625219" y="522096"/>
                  </a:lnTo>
                  <a:lnTo>
                    <a:pt x="1587119" y="503046"/>
                  </a:lnTo>
                  <a:close/>
                </a:path>
                <a:path w="1625600" h="579754">
                  <a:moveTo>
                    <a:pt x="38100" y="503046"/>
                  </a:moveTo>
                  <a:lnTo>
                    <a:pt x="19050" y="503046"/>
                  </a:lnTo>
                  <a:lnTo>
                    <a:pt x="38100" y="522096"/>
                  </a:lnTo>
                  <a:lnTo>
                    <a:pt x="38100" y="503046"/>
                  </a:lnTo>
                  <a:close/>
                </a:path>
                <a:path w="1625600" h="579754">
                  <a:moveTo>
                    <a:pt x="1510919" y="503046"/>
                  </a:moveTo>
                  <a:lnTo>
                    <a:pt x="38100" y="503046"/>
                  </a:lnTo>
                  <a:lnTo>
                    <a:pt x="38100" y="522096"/>
                  </a:lnTo>
                  <a:lnTo>
                    <a:pt x="1510919" y="522096"/>
                  </a:lnTo>
                  <a:lnTo>
                    <a:pt x="1510919" y="503046"/>
                  </a:lnTo>
                  <a:close/>
                </a:path>
                <a:path w="1625600" h="579754">
                  <a:moveTo>
                    <a:pt x="21590" y="35559"/>
                  </a:moveTo>
                  <a:lnTo>
                    <a:pt x="19050" y="38099"/>
                  </a:lnTo>
                  <a:lnTo>
                    <a:pt x="21590" y="38099"/>
                  </a:lnTo>
                  <a:lnTo>
                    <a:pt x="21590" y="35559"/>
                  </a:lnTo>
                  <a:close/>
                </a:path>
                <a:path w="1625600" h="579754">
                  <a:moveTo>
                    <a:pt x="38100" y="19049"/>
                  </a:moveTo>
                  <a:lnTo>
                    <a:pt x="21590" y="35559"/>
                  </a:lnTo>
                  <a:lnTo>
                    <a:pt x="21590" y="38099"/>
                  </a:lnTo>
                  <a:lnTo>
                    <a:pt x="38100" y="38099"/>
                  </a:lnTo>
                  <a:lnTo>
                    <a:pt x="38100" y="19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756B55AA-397D-104D-8BE8-2D0791D0F10A}"/>
                </a:ext>
              </a:extLst>
            </p:cNvPr>
            <p:cNvSpPr/>
            <p:nvPr/>
          </p:nvSpPr>
          <p:spPr>
            <a:xfrm>
              <a:off x="5689091" y="2810638"/>
              <a:ext cx="1219200" cy="434816"/>
            </a:xfrm>
            <a:custGeom>
              <a:avLst/>
              <a:gdLst/>
              <a:ahLst/>
              <a:cxnLst/>
              <a:rect l="l" t="t" r="r" b="b"/>
              <a:pathLst>
                <a:path w="1625600" h="579754">
                  <a:moveTo>
                    <a:pt x="1510919" y="464946"/>
                  </a:moveTo>
                  <a:lnTo>
                    <a:pt x="1510919" y="579246"/>
                  </a:lnTo>
                  <a:lnTo>
                    <a:pt x="1587119" y="541146"/>
                  </a:lnTo>
                  <a:lnTo>
                    <a:pt x="1529969" y="541146"/>
                  </a:lnTo>
                  <a:lnTo>
                    <a:pt x="1529969" y="503046"/>
                  </a:lnTo>
                  <a:lnTo>
                    <a:pt x="1587119" y="503046"/>
                  </a:lnTo>
                  <a:lnTo>
                    <a:pt x="1510919" y="464946"/>
                  </a:lnTo>
                  <a:close/>
                </a:path>
                <a:path w="1625600" h="579754">
                  <a:moveTo>
                    <a:pt x="21590" y="0"/>
                  </a:moveTo>
                  <a:lnTo>
                    <a:pt x="0" y="0"/>
                  </a:lnTo>
                  <a:lnTo>
                    <a:pt x="0" y="541146"/>
                  </a:lnTo>
                  <a:lnTo>
                    <a:pt x="1510919" y="541146"/>
                  </a:lnTo>
                  <a:lnTo>
                    <a:pt x="1510919" y="522096"/>
                  </a:lnTo>
                  <a:lnTo>
                    <a:pt x="38100" y="522096"/>
                  </a:lnTo>
                  <a:lnTo>
                    <a:pt x="19050" y="503046"/>
                  </a:lnTo>
                  <a:lnTo>
                    <a:pt x="38100" y="503046"/>
                  </a:lnTo>
                  <a:lnTo>
                    <a:pt x="38100" y="38099"/>
                  </a:lnTo>
                  <a:lnTo>
                    <a:pt x="19050" y="38099"/>
                  </a:lnTo>
                  <a:lnTo>
                    <a:pt x="21590" y="35559"/>
                  </a:lnTo>
                  <a:lnTo>
                    <a:pt x="21590" y="0"/>
                  </a:lnTo>
                  <a:close/>
                </a:path>
                <a:path w="1625600" h="579754">
                  <a:moveTo>
                    <a:pt x="1587119" y="503046"/>
                  </a:moveTo>
                  <a:lnTo>
                    <a:pt x="1529969" y="503046"/>
                  </a:lnTo>
                  <a:lnTo>
                    <a:pt x="1529969" y="541146"/>
                  </a:lnTo>
                  <a:lnTo>
                    <a:pt x="1587119" y="541146"/>
                  </a:lnTo>
                  <a:lnTo>
                    <a:pt x="1625219" y="522096"/>
                  </a:lnTo>
                  <a:lnTo>
                    <a:pt x="1587119" y="503046"/>
                  </a:lnTo>
                  <a:close/>
                </a:path>
                <a:path w="1625600" h="579754">
                  <a:moveTo>
                    <a:pt x="38100" y="503046"/>
                  </a:moveTo>
                  <a:lnTo>
                    <a:pt x="19050" y="503046"/>
                  </a:lnTo>
                  <a:lnTo>
                    <a:pt x="38100" y="522096"/>
                  </a:lnTo>
                  <a:lnTo>
                    <a:pt x="38100" y="503046"/>
                  </a:lnTo>
                  <a:close/>
                </a:path>
                <a:path w="1625600" h="579754">
                  <a:moveTo>
                    <a:pt x="1510919" y="503046"/>
                  </a:moveTo>
                  <a:lnTo>
                    <a:pt x="38100" y="503046"/>
                  </a:lnTo>
                  <a:lnTo>
                    <a:pt x="38100" y="522096"/>
                  </a:lnTo>
                  <a:lnTo>
                    <a:pt x="1510919" y="522096"/>
                  </a:lnTo>
                  <a:lnTo>
                    <a:pt x="1510919" y="503046"/>
                  </a:lnTo>
                  <a:close/>
                </a:path>
                <a:path w="1625600" h="579754">
                  <a:moveTo>
                    <a:pt x="21590" y="35559"/>
                  </a:moveTo>
                  <a:lnTo>
                    <a:pt x="19050" y="38099"/>
                  </a:lnTo>
                  <a:lnTo>
                    <a:pt x="21590" y="38099"/>
                  </a:lnTo>
                  <a:lnTo>
                    <a:pt x="21590" y="35559"/>
                  </a:lnTo>
                  <a:close/>
                </a:path>
                <a:path w="1625600" h="579754">
                  <a:moveTo>
                    <a:pt x="38100" y="19049"/>
                  </a:moveTo>
                  <a:lnTo>
                    <a:pt x="21590" y="35559"/>
                  </a:lnTo>
                  <a:lnTo>
                    <a:pt x="21590" y="38099"/>
                  </a:lnTo>
                  <a:lnTo>
                    <a:pt x="38100" y="38099"/>
                  </a:lnTo>
                  <a:lnTo>
                    <a:pt x="38100" y="19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12">
              <a:extLst>
                <a:ext uri="{FF2B5EF4-FFF2-40B4-BE49-F238E27FC236}">
                  <a16:creationId xmlns:a16="http://schemas.microsoft.com/office/drawing/2014/main" id="{444C0A56-5AD5-9A40-ADA0-2D69A6F1344B}"/>
                </a:ext>
              </a:extLst>
            </p:cNvPr>
            <p:cNvSpPr/>
            <p:nvPr/>
          </p:nvSpPr>
          <p:spPr>
            <a:xfrm>
              <a:off x="5984083" y="2514029"/>
              <a:ext cx="924401" cy="85725"/>
            </a:xfrm>
            <a:custGeom>
              <a:avLst/>
              <a:gdLst/>
              <a:ahLst/>
              <a:cxnLst/>
              <a:rect l="l" t="t" r="r" b="b"/>
              <a:pathLst>
                <a:path w="1232534" h="114300">
                  <a:moveTo>
                    <a:pt x="1117853" y="76261"/>
                  </a:moveTo>
                  <a:lnTo>
                    <a:pt x="1117727" y="114300"/>
                  </a:lnTo>
                  <a:lnTo>
                    <a:pt x="1194352" y="76326"/>
                  </a:lnTo>
                  <a:lnTo>
                    <a:pt x="1136903" y="76326"/>
                  </a:lnTo>
                  <a:lnTo>
                    <a:pt x="1117853" y="76261"/>
                  </a:lnTo>
                  <a:close/>
                </a:path>
                <a:path w="1232534" h="114300">
                  <a:moveTo>
                    <a:pt x="1117980" y="38161"/>
                  </a:moveTo>
                  <a:lnTo>
                    <a:pt x="1117853" y="76261"/>
                  </a:lnTo>
                  <a:lnTo>
                    <a:pt x="1136903" y="76326"/>
                  </a:lnTo>
                  <a:lnTo>
                    <a:pt x="1137030" y="38226"/>
                  </a:lnTo>
                  <a:lnTo>
                    <a:pt x="1117980" y="38161"/>
                  </a:lnTo>
                  <a:close/>
                </a:path>
                <a:path w="1232534" h="114300">
                  <a:moveTo>
                    <a:pt x="1118107" y="0"/>
                  </a:moveTo>
                  <a:lnTo>
                    <a:pt x="1117980" y="38161"/>
                  </a:lnTo>
                  <a:lnTo>
                    <a:pt x="1137030" y="38226"/>
                  </a:lnTo>
                  <a:lnTo>
                    <a:pt x="1136903" y="76326"/>
                  </a:lnTo>
                  <a:lnTo>
                    <a:pt x="1194352" y="76326"/>
                  </a:lnTo>
                  <a:lnTo>
                    <a:pt x="1232280" y="57531"/>
                  </a:lnTo>
                  <a:lnTo>
                    <a:pt x="1118107" y="0"/>
                  </a:lnTo>
                  <a:close/>
                </a:path>
                <a:path w="1232534" h="114300">
                  <a:moveTo>
                    <a:pt x="253" y="34289"/>
                  </a:moveTo>
                  <a:lnTo>
                    <a:pt x="0" y="72389"/>
                  </a:lnTo>
                  <a:lnTo>
                    <a:pt x="1117853" y="76261"/>
                  </a:lnTo>
                  <a:lnTo>
                    <a:pt x="1117980" y="38161"/>
                  </a:lnTo>
                  <a:lnTo>
                    <a:pt x="253" y="34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13">
              <a:extLst>
                <a:ext uri="{FF2B5EF4-FFF2-40B4-BE49-F238E27FC236}">
                  <a16:creationId xmlns:a16="http://schemas.microsoft.com/office/drawing/2014/main" id="{AD66ADC7-9B66-6E42-85CA-B761B7423B40}"/>
                </a:ext>
              </a:extLst>
            </p:cNvPr>
            <p:cNvSpPr txBox="1"/>
            <p:nvPr/>
          </p:nvSpPr>
          <p:spPr>
            <a:xfrm>
              <a:off x="2531365" y="1890617"/>
              <a:ext cx="724376" cy="14811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900" spc="-4" dirty="0">
                  <a:latin typeface="Lucida Sans"/>
                  <a:cs typeface="Lucida Sans"/>
                </a:rPr>
                <a:t>Alternative</a:t>
              </a:r>
              <a:r>
                <a:rPr sz="900" spc="-53" dirty="0">
                  <a:latin typeface="Lucida Sans"/>
                  <a:cs typeface="Lucida Sans"/>
                </a:rPr>
                <a:t> </a:t>
              </a:r>
              <a:r>
                <a:rPr sz="900" dirty="0">
                  <a:latin typeface="Lucida Sans"/>
                  <a:cs typeface="Lucida Sans"/>
                </a:rPr>
                <a:t>1</a:t>
              </a:r>
              <a:endParaRPr sz="900">
                <a:latin typeface="Lucida Sans"/>
                <a:cs typeface="Lucida Sans"/>
              </a:endParaRPr>
            </a:p>
          </p:txBody>
        </p:sp>
        <p:sp>
          <p:nvSpPr>
            <p:cNvPr id="37" name="object 14">
              <a:extLst>
                <a:ext uri="{FF2B5EF4-FFF2-40B4-BE49-F238E27FC236}">
                  <a16:creationId xmlns:a16="http://schemas.microsoft.com/office/drawing/2014/main" id="{3AD2B6C5-038B-5B4D-B67F-464F82DEF57A}"/>
                </a:ext>
              </a:extLst>
            </p:cNvPr>
            <p:cNvSpPr txBox="1"/>
            <p:nvPr/>
          </p:nvSpPr>
          <p:spPr>
            <a:xfrm>
              <a:off x="2554034" y="3277553"/>
              <a:ext cx="724376" cy="14811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900" spc="-4" dirty="0">
                  <a:latin typeface="Lucida Sans"/>
                  <a:cs typeface="Lucida Sans"/>
                </a:rPr>
                <a:t>Alternative</a:t>
              </a:r>
              <a:r>
                <a:rPr sz="900" spc="-53" dirty="0">
                  <a:latin typeface="Lucida Sans"/>
                  <a:cs typeface="Lucida Sans"/>
                </a:rPr>
                <a:t> </a:t>
              </a:r>
              <a:r>
                <a:rPr sz="900" dirty="0">
                  <a:latin typeface="Lucida Sans"/>
                  <a:cs typeface="Lucida Sans"/>
                </a:rPr>
                <a:t>3</a:t>
              </a:r>
              <a:endParaRPr sz="900">
                <a:latin typeface="Lucida Sans"/>
                <a:cs typeface="Lucida Sans"/>
              </a:endParaRPr>
            </a:p>
          </p:txBody>
        </p:sp>
        <p:sp>
          <p:nvSpPr>
            <p:cNvPr id="38" name="object 15">
              <a:extLst>
                <a:ext uri="{FF2B5EF4-FFF2-40B4-BE49-F238E27FC236}">
                  <a16:creationId xmlns:a16="http://schemas.microsoft.com/office/drawing/2014/main" id="{B94A77B1-4EA9-EB4D-9983-176FDD8EA4BD}"/>
                </a:ext>
              </a:extLst>
            </p:cNvPr>
            <p:cNvSpPr txBox="1"/>
            <p:nvPr/>
          </p:nvSpPr>
          <p:spPr>
            <a:xfrm>
              <a:off x="6043136" y="1883284"/>
              <a:ext cx="717233" cy="14811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900" spc="-4" dirty="0">
                  <a:latin typeface="Lucida Sans"/>
                  <a:cs typeface="Lucida Sans"/>
                </a:rPr>
                <a:t>Bedingung</a:t>
              </a:r>
              <a:r>
                <a:rPr sz="900" spc="-49" dirty="0">
                  <a:latin typeface="Lucida Sans"/>
                  <a:cs typeface="Lucida Sans"/>
                </a:rPr>
                <a:t> </a:t>
              </a:r>
              <a:r>
                <a:rPr sz="900" dirty="0">
                  <a:latin typeface="Lucida Sans"/>
                  <a:cs typeface="Lucida Sans"/>
                </a:rPr>
                <a:t>1</a:t>
              </a:r>
              <a:endParaRPr sz="900">
                <a:latin typeface="Lucida Sans"/>
                <a:cs typeface="Lucida Sans"/>
              </a:endParaRPr>
            </a:p>
          </p:txBody>
        </p:sp>
        <p:sp>
          <p:nvSpPr>
            <p:cNvPr id="39" name="object 16">
              <a:extLst>
                <a:ext uri="{FF2B5EF4-FFF2-40B4-BE49-F238E27FC236}">
                  <a16:creationId xmlns:a16="http://schemas.microsoft.com/office/drawing/2014/main" id="{C7C9C3D1-0CA6-D34C-B1F5-9C8F07A588EC}"/>
                </a:ext>
              </a:extLst>
            </p:cNvPr>
            <p:cNvSpPr txBox="1"/>
            <p:nvPr/>
          </p:nvSpPr>
          <p:spPr>
            <a:xfrm>
              <a:off x="6068282" y="2593048"/>
              <a:ext cx="717708" cy="14811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900" spc="-4" dirty="0">
                  <a:latin typeface="Lucida Sans"/>
                  <a:cs typeface="Lucida Sans"/>
                </a:rPr>
                <a:t>Bedingung</a:t>
              </a:r>
              <a:r>
                <a:rPr sz="900" spc="-49" dirty="0">
                  <a:latin typeface="Lucida Sans"/>
                  <a:cs typeface="Lucida Sans"/>
                </a:rPr>
                <a:t> </a:t>
              </a:r>
              <a:r>
                <a:rPr sz="900" dirty="0">
                  <a:latin typeface="Lucida Sans"/>
                  <a:cs typeface="Lucida Sans"/>
                </a:rPr>
                <a:t>2</a:t>
              </a:r>
              <a:endParaRPr sz="900">
                <a:latin typeface="Lucida Sans"/>
                <a:cs typeface="Lucida Sans"/>
              </a:endParaRPr>
            </a:p>
          </p:txBody>
        </p:sp>
        <p:sp>
          <p:nvSpPr>
            <p:cNvPr id="40" name="object 17">
              <a:extLst>
                <a:ext uri="{FF2B5EF4-FFF2-40B4-BE49-F238E27FC236}">
                  <a16:creationId xmlns:a16="http://schemas.microsoft.com/office/drawing/2014/main" id="{29D6A408-962F-3444-8E7C-D7B94E716B60}"/>
                </a:ext>
              </a:extLst>
            </p:cNvPr>
            <p:cNvSpPr txBox="1"/>
            <p:nvPr/>
          </p:nvSpPr>
          <p:spPr>
            <a:xfrm>
              <a:off x="6218492" y="3272029"/>
              <a:ext cx="420529" cy="14811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900" dirty="0">
                  <a:latin typeface="Lucida Sans"/>
                  <a:cs typeface="Lucida Sans"/>
                </a:rPr>
                <a:t>Defa</a:t>
              </a:r>
              <a:r>
                <a:rPr sz="900" spc="-8" dirty="0">
                  <a:latin typeface="Lucida Sans"/>
                  <a:cs typeface="Lucida Sans"/>
                </a:rPr>
                <a:t>u</a:t>
              </a:r>
              <a:r>
                <a:rPr sz="900" spc="-4" dirty="0">
                  <a:latin typeface="Lucida Sans"/>
                  <a:cs typeface="Lucida Sans"/>
                </a:rPr>
                <a:t>lt</a:t>
              </a:r>
              <a:endParaRPr sz="900">
                <a:latin typeface="Lucida Sans"/>
                <a:cs typeface="Lucida Sans"/>
              </a:endParaRPr>
            </a:p>
          </p:txBody>
        </p:sp>
        <p:sp>
          <p:nvSpPr>
            <p:cNvPr id="41" name="object 18">
              <a:extLst>
                <a:ext uri="{FF2B5EF4-FFF2-40B4-BE49-F238E27FC236}">
                  <a16:creationId xmlns:a16="http://schemas.microsoft.com/office/drawing/2014/main" id="{2DB12E4D-3EF4-1B45-B2FB-6D9AE0873AB6}"/>
                </a:ext>
              </a:extLst>
            </p:cNvPr>
            <p:cNvSpPr/>
            <p:nvPr/>
          </p:nvSpPr>
          <p:spPr>
            <a:xfrm>
              <a:off x="5596699" y="2880932"/>
              <a:ext cx="216218" cy="135731"/>
            </a:xfrm>
            <a:custGeom>
              <a:avLst/>
              <a:gdLst/>
              <a:ahLst/>
              <a:cxnLst/>
              <a:rect l="l" t="t" r="r" b="b"/>
              <a:pathLst>
                <a:path w="288289" h="180975">
                  <a:moveTo>
                    <a:pt x="288036" y="0"/>
                  </a:moveTo>
                  <a:lnTo>
                    <a:pt x="0" y="180466"/>
                  </a:lnTo>
                </a:path>
              </a:pathLst>
            </a:custGeom>
            <a:ln w="350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19">
              <a:extLst>
                <a:ext uri="{FF2B5EF4-FFF2-40B4-BE49-F238E27FC236}">
                  <a16:creationId xmlns:a16="http://schemas.microsoft.com/office/drawing/2014/main" id="{A832ACA0-89AC-2548-9C6D-5BB0906EB733}"/>
                </a:ext>
              </a:extLst>
            </p:cNvPr>
            <p:cNvSpPr txBox="1"/>
            <p:nvPr/>
          </p:nvSpPr>
          <p:spPr>
            <a:xfrm>
              <a:off x="2004441" y="3672270"/>
              <a:ext cx="1557338" cy="3327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97644" marR="3810" indent="-188595">
                <a:spcBef>
                  <a:spcPts val="75"/>
                </a:spcBef>
              </a:pP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Komplexes 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Gateway</a:t>
              </a:r>
              <a:r>
                <a:rPr sz="1050" i="1" spc="-98" dirty="0">
                  <a:solidFill>
                    <a:srgbClr val="009B91"/>
                  </a:solidFill>
                  <a:latin typeface="Lucida Sans"/>
                  <a:cs typeface="Lucida Sans"/>
                </a:rPr>
                <a:t> </a:t>
              </a:r>
              <a:r>
                <a:rPr sz="1050" i="1" spc="4" dirty="0">
                  <a:solidFill>
                    <a:srgbClr val="009B91"/>
                  </a:solidFill>
                  <a:latin typeface="Lucida Sans"/>
                  <a:cs typeface="Lucida Sans"/>
                </a:rPr>
                <a:t>mit  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zwei 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Alternativen.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43" name="object 20">
              <a:extLst>
                <a:ext uri="{FF2B5EF4-FFF2-40B4-BE49-F238E27FC236}">
                  <a16:creationId xmlns:a16="http://schemas.microsoft.com/office/drawing/2014/main" id="{C928FEED-5F3A-8D45-AB6C-C1A216871EFC}"/>
                </a:ext>
              </a:extLst>
            </p:cNvPr>
            <p:cNvSpPr txBox="1"/>
            <p:nvPr/>
          </p:nvSpPr>
          <p:spPr>
            <a:xfrm>
              <a:off x="5553265" y="3592259"/>
              <a:ext cx="1505903" cy="49436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30956" marR="3810" indent="-21907" algn="just">
                <a:spcBef>
                  <a:spcPts val="75"/>
                </a:spcBef>
              </a:pP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Inklusives 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Gateway </a:t>
              </a:r>
              <a:r>
                <a:rPr sz="1050" i="1" spc="4" dirty="0">
                  <a:solidFill>
                    <a:srgbClr val="009B91"/>
                  </a:solidFill>
                  <a:latin typeface="Lucida Sans"/>
                  <a:cs typeface="Lucida Sans"/>
                </a:rPr>
                <a:t>mit  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zwei Bedingungen </a:t>
              </a:r>
              <a:r>
                <a:rPr sz="1050" i="1" spc="-15" dirty="0">
                  <a:solidFill>
                    <a:srgbClr val="009B91"/>
                  </a:solidFill>
                  <a:latin typeface="Lucida Sans"/>
                  <a:cs typeface="Lucida Sans"/>
                </a:rPr>
                <a:t>und  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Defaultsequenzfluss.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44" name="object 21">
              <a:extLst>
                <a:ext uri="{FF2B5EF4-FFF2-40B4-BE49-F238E27FC236}">
                  <a16:creationId xmlns:a16="http://schemas.microsoft.com/office/drawing/2014/main" id="{102D2214-92F9-9548-9DFF-EAE7DB64C7E3}"/>
                </a:ext>
              </a:extLst>
            </p:cNvPr>
            <p:cNvSpPr/>
            <p:nvPr/>
          </p:nvSpPr>
          <p:spPr>
            <a:xfrm>
              <a:off x="4464558" y="1437895"/>
              <a:ext cx="0" cy="2862739"/>
            </a:xfrm>
            <a:custGeom>
              <a:avLst/>
              <a:gdLst/>
              <a:ahLst/>
              <a:cxnLst/>
              <a:rect l="l" t="t" r="r" b="b"/>
              <a:pathLst>
                <a:path h="3816985">
                  <a:moveTo>
                    <a:pt x="0" y="3816426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23">
              <a:extLst>
                <a:ext uri="{FF2B5EF4-FFF2-40B4-BE49-F238E27FC236}">
                  <a16:creationId xmlns:a16="http://schemas.microsoft.com/office/drawing/2014/main" id="{CC9C0B18-E719-7B41-BCBE-81FB45C1A0D0}"/>
                </a:ext>
              </a:extLst>
            </p:cNvPr>
            <p:cNvSpPr/>
            <p:nvPr/>
          </p:nvSpPr>
          <p:spPr>
            <a:xfrm>
              <a:off x="4032503" y="2265425"/>
              <a:ext cx="862965" cy="577215"/>
            </a:xfrm>
            <a:custGeom>
              <a:avLst/>
              <a:gdLst/>
              <a:ahLst/>
              <a:cxnLst/>
              <a:rect l="l" t="t" r="r" b="b"/>
              <a:pathLst>
                <a:path w="1150620" h="769620">
                  <a:moveTo>
                    <a:pt x="384810" y="0"/>
                  </a:moveTo>
                  <a:lnTo>
                    <a:pt x="0" y="384810"/>
                  </a:lnTo>
                  <a:lnTo>
                    <a:pt x="384810" y="769620"/>
                  </a:lnTo>
                  <a:lnTo>
                    <a:pt x="384810" y="577215"/>
                  </a:lnTo>
                  <a:lnTo>
                    <a:pt x="958214" y="577215"/>
                  </a:lnTo>
                  <a:lnTo>
                    <a:pt x="1150619" y="384810"/>
                  </a:lnTo>
                  <a:lnTo>
                    <a:pt x="958214" y="192405"/>
                  </a:lnTo>
                  <a:lnTo>
                    <a:pt x="384810" y="192405"/>
                  </a:lnTo>
                  <a:lnTo>
                    <a:pt x="384810" y="0"/>
                  </a:lnTo>
                  <a:close/>
                </a:path>
                <a:path w="1150620" h="769620">
                  <a:moveTo>
                    <a:pt x="958214" y="577215"/>
                  </a:moveTo>
                  <a:lnTo>
                    <a:pt x="765810" y="577215"/>
                  </a:lnTo>
                  <a:lnTo>
                    <a:pt x="765810" y="769620"/>
                  </a:lnTo>
                  <a:lnTo>
                    <a:pt x="958214" y="577215"/>
                  </a:lnTo>
                  <a:close/>
                </a:path>
                <a:path w="1150620" h="769620">
                  <a:moveTo>
                    <a:pt x="765810" y="0"/>
                  </a:moveTo>
                  <a:lnTo>
                    <a:pt x="765810" y="192405"/>
                  </a:lnTo>
                  <a:lnTo>
                    <a:pt x="958214" y="192405"/>
                  </a:lnTo>
                  <a:lnTo>
                    <a:pt x="765810" y="0"/>
                  </a:lnTo>
                  <a:close/>
                </a:path>
              </a:pathLst>
            </a:custGeom>
            <a:solidFill>
              <a:srgbClr val="009B91"/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  <p:sp>
          <p:nvSpPr>
            <p:cNvPr id="46" name="object 24">
              <a:extLst>
                <a:ext uri="{FF2B5EF4-FFF2-40B4-BE49-F238E27FC236}">
                  <a16:creationId xmlns:a16="http://schemas.microsoft.com/office/drawing/2014/main" id="{4499815E-16C9-224A-8B23-3514360C707C}"/>
                </a:ext>
              </a:extLst>
            </p:cNvPr>
            <p:cNvSpPr/>
            <p:nvPr/>
          </p:nvSpPr>
          <p:spPr>
            <a:xfrm>
              <a:off x="2557369" y="2517457"/>
              <a:ext cx="924401" cy="85725"/>
            </a:xfrm>
            <a:custGeom>
              <a:avLst/>
              <a:gdLst/>
              <a:ahLst/>
              <a:cxnLst/>
              <a:rect l="l" t="t" r="r" b="b"/>
              <a:pathLst>
                <a:path w="1232535" h="114300">
                  <a:moveTo>
                    <a:pt x="1117853" y="76261"/>
                  </a:moveTo>
                  <a:lnTo>
                    <a:pt x="1117727" y="114300"/>
                  </a:lnTo>
                  <a:lnTo>
                    <a:pt x="1194352" y="76326"/>
                  </a:lnTo>
                  <a:lnTo>
                    <a:pt x="1136903" y="76326"/>
                  </a:lnTo>
                  <a:lnTo>
                    <a:pt x="1117853" y="76261"/>
                  </a:lnTo>
                  <a:close/>
                </a:path>
                <a:path w="1232535" h="114300">
                  <a:moveTo>
                    <a:pt x="1117980" y="38161"/>
                  </a:moveTo>
                  <a:lnTo>
                    <a:pt x="1117853" y="76261"/>
                  </a:lnTo>
                  <a:lnTo>
                    <a:pt x="1136903" y="76326"/>
                  </a:lnTo>
                  <a:lnTo>
                    <a:pt x="1137031" y="38226"/>
                  </a:lnTo>
                  <a:lnTo>
                    <a:pt x="1117980" y="38161"/>
                  </a:lnTo>
                  <a:close/>
                </a:path>
                <a:path w="1232535" h="114300">
                  <a:moveTo>
                    <a:pt x="1118108" y="0"/>
                  </a:moveTo>
                  <a:lnTo>
                    <a:pt x="1117980" y="38161"/>
                  </a:lnTo>
                  <a:lnTo>
                    <a:pt x="1137031" y="38226"/>
                  </a:lnTo>
                  <a:lnTo>
                    <a:pt x="1136903" y="76326"/>
                  </a:lnTo>
                  <a:lnTo>
                    <a:pt x="1194352" y="76326"/>
                  </a:lnTo>
                  <a:lnTo>
                    <a:pt x="1232281" y="57530"/>
                  </a:lnTo>
                  <a:lnTo>
                    <a:pt x="1118108" y="0"/>
                  </a:lnTo>
                  <a:close/>
                </a:path>
                <a:path w="1232535" h="114300">
                  <a:moveTo>
                    <a:pt x="253" y="34289"/>
                  </a:moveTo>
                  <a:lnTo>
                    <a:pt x="0" y="72389"/>
                  </a:lnTo>
                  <a:lnTo>
                    <a:pt x="1117853" y="76261"/>
                  </a:lnTo>
                  <a:lnTo>
                    <a:pt x="1117980" y="38161"/>
                  </a:lnTo>
                  <a:lnTo>
                    <a:pt x="253" y="34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7" name="object 25">
              <a:extLst>
                <a:ext uri="{FF2B5EF4-FFF2-40B4-BE49-F238E27FC236}">
                  <a16:creationId xmlns:a16="http://schemas.microsoft.com/office/drawing/2014/main" id="{85A46DA9-F16A-F34F-9A7C-2AFA3E917AF9}"/>
                </a:ext>
              </a:extLst>
            </p:cNvPr>
            <p:cNvSpPr txBox="1"/>
            <p:nvPr/>
          </p:nvSpPr>
          <p:spPr>
            <a:xfrm>
              <a:off x="2603850" y="2586418"/>
              <a:ext cx="724376" cy="14811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900" spc="-4" dirty="0">
                  <a:latin typeface="Lucida Sans"/>
                  <a:cs typeface="Lucida Sans"/>
                </a:rPr>
                <a:t>Alternative</a:t>
              </a:r>
              <a:r>
                <a:rPr sz="900" spc="-53" dirty="0">
                  <a:latin typeface="Lucida Sans"/>
                  <a:cs typeface="Lucida Sans"/>
                </a:rPr>
                <a:t> </a:t>
              </a:r>
              <a:r>
                <a:rPr sz="900" dirty="0">
                  <a:latin typeface="Lucida Sans"/>
                  <a:cs typeface="Lucida Sans"/>
                </a:rPr>
                <a:t>2</a:t>
              </a:r>
              <a:endParaRPr sz="900">
                <a:latin typeface="Lucida Sans"/>
                <a:cs typeface="Lucid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46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spc="-4" dirty="0"/>
              <a:t>Synonyme Darstellung von Sachverhalten</a:t>
            </a:r>
            <a:endParaRPr lang="en-US" sz="2000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BEDFFE20-C8CB-4741-833C-65A552179B3A}"/>
              </a:ext>
            </a:extLst>
          </p:cNvPr>
          <p:cNvSpPr txBox="1"/>
          <p:nvPr/>
        </p:nvSpPr>
        <p:spPr>
          <a:xfrm>
            <a:off x="2135267" y="1397770"/>
            <a:ext cx="4873466" cy="113813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651">
              <a:spcBef>
                <a:spcPts val="75"/>
              </a:spcBef>
              <a:buClr>
                <a:srgbClr val="00ADEE"/>
              </a:buClr>
              <a:buChar char="•"/>
              <a:tabLst>
                <a:tab pos="266224" algn="l"/>
                <a:tab pos="267176" algn="l"/>
              </a:tabLst>
            </a:pPr>
            <a:r>
              <a:rPr sz="1200" dirty="0">
                <a:latin typeface="Lucida Sans"/>
                <a:cs typeface="Lucida Sans"/>
              </a:rPr>
              <a:t>Der </a:t>
            </a:r>
            <a:r>
              <a:rPr sz="1200" spc="-4" dirty="0">
                <a:latin typeface="Lucida Sans"/>
                <a:cs typeface="Lucida Sans"/>
              </a:rPr>
              <a:t>Geschäftsprozess </a:t>
            </a:r>
            <a:r>
              <a:rPr sz="1200" i="1" spc="-4" dirty="0">
                <a:latin typeface="Lucida Sans"/>
                <a:cs typeface="Lucida Sans"/>
              </a:rPr>
              <a:t>„Reklamation“</a:t>
            </a:r>
            <a:r>
              <a:rPr sz="1200" i="1" spc="-19" dirty="0">
                <a:latin typeface="Lucida Sans"/>
                <a:cs typeface="Lucida Sans"/>
              </a:rPr>
              <a:t> </a:t>
            </a:r>
            <a:r>
              <a:rPr sz="1200" dirty="0">
                <a:latin typeface="Lucida Sans"/>
                <a:cs typeface="Lucida Sans"/>
              </a:rPr>
              <a:t>kann</a:t>
            </a:r>
          </a:p>
          <a:p>
            <a:pPr marL="352425">
              <a:spcBef>
                <a:spcPts val="1039"/>
              </a:spcBef>
            </a:pPr>
            <a:r>
              <a:rPr sz="1100" spc="-4" dirty="0">
                <a:latin typeface="Lucida Sans"/>
                <a:cs typeface="Lucida Sans"/>
              </a:rPr>
              <a:t>durch </a:t>
            </a:r>
            <a:r>
              <a:rPr sz="1100" dirty="0">
                <a:latin typeface="Lucida Sans"/>
                <a:cs typeface="Lucida Sans"/>
              </a:rPr>
              <a:t>ein </a:t>
            </a:r>
            <a:r>
              <a:rPr sz="1100" spc="-4" dirty="0">
                <a:latin typeface="Lucida Sans"/>
                <a:cs typeface="Lucida Sans"/>
              </a:rPr>
              <a:t>eingehendes Telefongespräch </a:t>
            </a:r>
            <a:r>
              <a:rPr sz="1100" b="1" spc="-4" dirty="0">
                <a:solidFill>
                  <a:srgbClr val="009B91"/>
                </a:solidFill>
                <a:latin typeface="Lucida Sans"/>
                <a:cs typeface="Lucida Sans"/>
              </a:rPr>
              <a:t>ODER</a:t>
            </a:r>
            <a:endParaRPr sz="1100" dirty="0">
              <a:solidFill>
                <a:srgbClr val="009B91"/>
              </a:solidFill>
              <a:latin typeface="Lucida Sans"/>
              <a:cs typeface="Lucida Sans"/>
            </a:endParaRPr>
          </a:p>
          <a:p>
            <a:pPr marL="352425">
              <a:spcBef>
                <a:spcPts val="1013"/>
              </a:spcBef>
            </a:pPr>
            <a:r>
              <a:rPr sz="1100" spc="-8" dirty="0">
                <a:latin typeface="Lucida Sans"/>
                <a:cs typeface="Lucida Sans"/>
              </a:rPr>
              <a:t>durch </a:t>
            </a:r>
            <a:r>
              <a:rPr sz="1100" spc="-4" dirty="0">
                <a:latin typeface="Lucida Sans"/>
                <a:cs typeface="Lucida Sans"/>
              </a:rPr>
              <a:t>eine eingehende E-Mail-Nachricht</a:t>
            </a:r>
            <a:r>
              <a:rPr sz="1100" spc="34" dirty="0">
                <a:latin typeface="Lucida Sans"/>
                <a:cs typeface="Lucida Sans"/>
              </a:rPr>
              <a:t> </a:t>
            </a:r>
            <a:r>
              <a:rPr sz="1100" b="1" spc="-8" dirty="0">
                <a:solidFill>
                  <a:srgbClr val="009B91"/>
                </a:solidFill>
                <a:latin typeface="Lucida Sans"/>
                <a:cs typeface="Lucida Sans"/>
              </a:rPr>
              <a:t>ODER</a:t>
            </a:r>
            <a:endParaRPr sz="1100" dirty="0">
              <a:solidFill>
                <a:srgbClr val="009B91"/>
              </a:solidFill>
              <a:latin typeface="Lucida Sans"/>
              <a:cs typeface="Lucida Sans"/>
            </a:endParaRPr>
          </a:p>
          <a:p>
            <a:pPr marL="352425">
              <a:spcBef>
                <a:spcPts val="1099"/>
              </a:spcBef>
            </a:pPr>
            <a:r>
              <a:rPr sz="1100" spc="-8" dirty="0">
                <a:latin typeface="Lucida Sans"/>
                <a:cs typeface="Lucida Sans"/>
              </a:rPr>
              <a:t>durch </a:t>
            </a:r>
            <a:r>
              <a:rPr sz="1100" spc="-4" dirty="0">
                <a:latin typeface="Lucida Sans"/>
                <a:cs typeface="Lucida Sans"/>
              </a:rPr>
              <a:t>eine eingehende Systemnachricht </a:t>
            </a:r>
            <a:r>
              <a:rPr sz="1200" spc="-4" dirty="0">
                <a:latin typeface="Lucida Sans"/>
                <a:cs typeface="Lucida Sans"/>
              </a:rPr>
              <a:t>ausgelöst</a:t>
            </a:r>
            <a:r>
              <a:rPr sz="1200" spc="34" dirty="0">
                <a:latin typeface="Lucida Sans"/>
                <a:cs typeface="Lucida Sans"/>
              </a:rPr>
              <a:t> </a:t>
            </a:r>
            <a:r>
              <a:rPr sz="1200" dirty="0">
                <a:latin typeface="Lucida Sans"/>
                <a:cs typeface="Lucida Sans"/>
              </a:rPr>
              <a:t>werden.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9AF64F3-9343-AA4A-AD03-1272A1A69A30}"/>
              </a:ext>
            </a:extLst>
          </p:cNvPr>
          <p:cNvGrpSpPr/>
          <p:nvPr/>
        </p:nvGrpSpPr>
        <p:grpSpPr>
          <a:xfrm>
            <a:off x="1299015" y="2542613"/>
            <a:ext cx="6545961" cy="2023696"/>
            <a:chOff x="1374458" y="2676335"/>
            <a:chExt cx="6545961" cy="2023696"/>
          </a:xfrm>
        </p:grpSpPr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6C65C121-09B0-3544-B606-C2FDEB431B0E}"/>
                </a:ext>
              </a:extLst>
            </p:cNvPr>
            <p:cNvSpPr/>
            <p:nvPr/>
          </p:nvSpPr>
          <p:spPr>
            <a:xfrm>
              <a:off x="5891968" y="3374135"/>
              <a:ext cx="743357" cy="3286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8" name="object 5">
              <a:extLst>
                <a:ext uri="{FF2B5EF4-FFF2-40B4-BE49-F238E27FC236}">
                  <a16:creationId xmlns:a16="http://schemas.microsoft.com/office/drawing/2014/main" id="{1F0D56C1-2C45-354B-BAEB-A89BAA225A3A}"/>
                </a:ext>
              </a:extLst>
            </p:cNvPr>
            <p:cNvSpPr/>
            <p:nvPr/>
          </p:nvSpPr>
          <p:spPr>
            <a:xfrm>
              <a:off x="6379082" y="3439286"/>
              <a:ext cx="260604" cy="1234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6263F1AA-B19A-474F-9440-2323A1E5D2F1}"/>
                </a:ext>
              </a:extLst>
            </p:cNvPr>
            <p:cNvSpPr txBox="1"/>
            <p:nvPr/>
          </p:nvSpPr>
          <p:spPr>
            <a:xfrm>
              <a:off x="5824823" y="4320617"/>
              <a:ext cx="849630" cy="3327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 marR="3810" indent="111919">
                <a:spcBef>
                  <a:spcPts val="75"/>
                </a:spcBef>
              </a:pP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Mehrfach  S</a:t>
              </a:r>
              <a:r>
                <a:rPr sz="1050" i="1" spc="19" dirty="0">
                  <a:solidFill>
                    <a:srgbClr val="009B91"/>
                  </a:solidFill>
                  <a:latin typeface="Lucida Sans"/>
                  <a:cs typeface="Lucida Sans"/>
                </a:rPr>
                <a:t>t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a</a:t>
              </a:r>
              <a:r>
                <a:rPr sz="1050" i="1" spc="-11" dirty="0">
                  <a:solidFill>
                    <a:srgbClr val="009B91"/>
                  </a:solidFill>
                  <a:latin typeface="Lucida Sans"/>
                  <a:cs typeface="Lucida Sans"/>
                </a:rPr>
                <a:t>r</a:t>
              </a: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te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r</a:t>
              </a:r>
              <a:r>
                <a:rPr sz="1050" i="1" spc="-11" dirty="0">
                  <a:solidFill>
                    <a:srgbClr val="009B91"/>
                  </a:solidFill>
                  <a:latin typeface="Lucida Sans"/>
                  <a:cs typeface="Lucida Sans"/>
                </a:rPr>
                <a:t>e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i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g</a:t>
              </a:r>
              <a:r>
                <a:rPr sz="1050" i="1" spc="-19" dirty="0">
                  <a:solidFill>
                    <a:srgbClr val="009B91"/>
                  </a:solidFill>
                  <a:latin typeface="Lucida Sans"/>
                  <a:cs typeface="Lucida Sans"/>
                </a:rPr>
                <a:t>n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is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50" name="object 7">
              <a:extLst>
                <a:ext uri="{FF2B5EF4-FFF2-40B4-BE49-F238E27FC236}">
                  <a16:creationId xmlns:a16="http://schemas.microsoft.com/office/drawing/2014/main" id="{9838721B-3816-2245-A8DC-35879C190581}"/>
                </a:ext>
              </a:extLst>
            </p:cNvPr>
            <p:cNvSpPr txBox="1"/>
            <p:nvPr/>
          </p:nvSpPr>
          <p:spPr>
            <a:xfrm>
              <a:off x="3982784" y="4320617"/>
              <a:ext cx="1162050" cy="3327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301943" marR="3810" indent="-292894">
                <a:spcBef>
                  <a:spcPts val="75"/>
                </a:spcBef>
              </a:pP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Ere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i</a:t>
              </a:r>
              <a:r>
                <a:rPr sz="1050" i="1" spc="4" dirty="0">
                  <a:solidFill>
                    <a:srgbClr val="009B91"/>
                  </a:solidFill>
                  <a:latin typeface="Lucida Sans"/>
                  <a:cs typeface="Lucida Sans"/>
                </a:rPr>
                <a:t>g</a:t>
              </a:r>
              <a:r>
                <a:rPr sz="1050" i="1" spc="-15" dirty="0">
                  <a:solidFill>
                    <a:srgbClr val="009B91"/>
                  </a:solidFill>
                  <a:latin typeface="Lucida Sans"/>
                  <a:cs typeface="Lucida Sans"/>
                </a:rPr>
                <a:t>n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i</a:t>
              </a: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s-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ba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s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ie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r</a:t>
              </a: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tes  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Gateway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7F4851BF-8BA1-8149-94BE-BC3E770CFE26}"/>
                </a:ext>
              </a:extLst>
            </p:cNvPr>
            <p:cNvSpPr/>
            <p:nvPr/>
          </p:nvSpPr>
          <p:spPr>
            <a:xfrm>
              <a:off x="3595327" y="2791196"/>
              <a:ext cx="2014793" cy="1435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2" name="object 9">
              <a:extLst>
                <a:ext uri="{FF2B5EF4-FFF2-40B4-BE49-F238E27FC236}">
                  <a16:creationId xmlns:a16="http://schemas.microsoft.com/office/drawing/2014/main" id="{66C2CD7A-DB48-5441-964F-AE9E6762A50E}"/>
                </a:ext>
              </a:extLst>
            </p:cNvPr>
            <p:cNvSpPr/>
            <p:nvPr/>
          </p:nvSpPr>
          <p:spPr>
            <a:xfrm>
              <a:off x="5598414" y="3429000"/>
              <a:ext cx="260604" cy="1234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3" name="object 10">
              <a:extLst>
                <a:ext uri="{FF2B5EF4-FFF2-40B4-BE49-F238E27FC236}">
                  <a16:creationId xmlns:a16="http://schemas.microsoft.com/office/drawing/2014/main" id="{A95087FB-05E8-454A-A324-AAF17AAB18CD}"/>
                </a:ext>
              </a:extLst>
            </p:cNvPr>
            <p:cNvSpPr txBox="1"/>
            <p:nvPr/>
          </p:nvSpPr>
          <p:spPr>
            <a:xfrm>
              <a:off x="1749324" y="4323817"/>
              <a:ext cx="1079659" cy="333264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algn="ctr">
                <a:spcBef>
                  <a:spcPts val="79"/>
                </a:spcBef>
              </a:pP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Unterschiedliche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  <a:p>
              <a:pPr algn="ctr">
                <a:lnSpc>
                  <a:spcPct val="100000"/>
                </a:lnSpc>
              </a:pP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Startevents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54" name="object 11">
              <a:extLst>
                <a:ext uri="{FF2B5EF4-FFF2-40B4-BE49-F238E27FC236}">
                  <a16:creationId xmlns:a16="http://schemas.microsoft.com/office/drawing/2014/main" id="{A85ADA20-A2E1-C14B-81FA-8F5661462796}"/>
                </a:ext>
              </a:extLst>
            </p:cNvPr>
            <p:cNvSpPr/>
            <p:nvPr/>
          </p:nvSpPr>
          <p:spPr>
            <a:xfrm>
              <a:off x="1374458" y="2819251"/>
              <a:ext cx="1850231" cy="14009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5" name="object 12">
              <a:extLst>
                <a:ext uri="{FF2B5EF4-FFF2-40B4-BE49-F238E27FC236}">
                  <a16:creationId xmlns:a16="http://schemas.microsoft.com/office/drawing/2014/main" id="{B5298910-2F59-614D-897E-89A54BBC06EA}"/>
                </a:ext>
              </a:extLst>
            </p:cNvPr>
            <p:cNvSpPr/>
            <p:nvPr/>
          </p:nvSpPr>
          <p:spPr>
            <a:xfrm>
              <a:off x="3215258" y="3429000"/>
              <a:ext cx="260604" cy="1234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6" name="object 13">
              <a:extLst>
                <a:ext uri="{FF2B5EF4-FFF2-40B4-BE49-F238E27FC236}">
                  <a16:creationId xmlns:a16="http://schemas.microsoft.com/office/drawing/2014/main" id="{4A3CE8C3-C134-0048-8BE6-BAE9E4F3A084}"/>
                </a:ext>
              </a:extLst>
            </p:cNvPr>
            <p:cNvSpPr/>
            <p:nvPr/>
          </p:nvSpPr>
          <p:spPr>
            <a:xfrm>
              <a:off x="6975354" y="3374135"/>
              <a:ext cx="742543" cy="3286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7" name="object 14">
              <a:extLst>
                <a:ext uri="{FF2B5EF4-FFF2-40B4-BE49-F238E27FC236}">
                  <a16:creationId xmlns:a16="http://schemas.microsoft.com/office/drawing/2014/main" id="{07E6F9B7-42B3-5C4A-8D61-A14E9B6A913E}"/>
                </a:ext>
              </a:extLst>
            </p:cNvPr>
            <p:cNvSpPr/>
            <p:nvPr/>
          </p:nvSpPr>
          <p:spPr>
            <a:xfrm>
              <a:off x="7462646" y="3435858"/>
              <a:ext cx="260604" cy="1234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8" name="object 15">
              <a:extLst>
                <a:ext uri="{FF2B5EF4-FFF2-40B4-BE49-F238E27FC236}">
                  <a16:creationId xmlns:a16="http://schemas.microsoft.com/office/drawing/2014/main" id="{4930344A-9467-FB47-9C20-E0D802537373}"/>
                </a:ext>
              </a:extLst>
            </p:cNvPr>
            <p:cNvSpPr txBox="1"/>
            <p:nvPr/>
          </p:nvSpPr>
          <p:spPr>
            <a:xfrm>
              <a:off x="6771704" y="2676335"/>
              <a:ext cx="1148715" cy="2023696"/>
            </a:xfrm>
            <a:prstGeom prst="rect">
              <a:avLst/>
            </a:prstGeom>
            <a:ln w="25907">
              <a:solidFill>
                <a:srgbClr val="7E7E7E"/>
              </a:solidFill>
            </a:ln>
          </p:spPr>
          <p:txBody>
            <a:bodyPr vert="horz" wrap="square" lIns="0" tIns="89535" rIns="0" bIns="0" rtlCol="0">
              <a:spAutoFit/>
            </a:bodyPr>
            <a:lstStyle/>
            <a:p>
              <a:pPr marL="51911" algn="ctr">
                <a:spcBef>
                  <a:spcPts val="705"/>
                </a:spcBef>
              </a:pPr>
              <a:r>
                <a:rPr sz="2400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!?</a:t>
              </a:r>
              <a:endParaRPr sz="2400" dirty="0">
                <a:solidFill>
                  <a:srgbClr val="009B91"/>
                </a:solidFill>
                <a:latin typeface="Lucida Sans"/>
                <a:cs typeface="Lucida Sans"/>
              </a:endParaRPr>
            </a:p>
            <a:p>
              <a:pPr>
                <a:lnSpc>
                  <a:spcPct val="100000"/>
                </a:lnSpc>
              </a:pPr>
              <a:endParaRPr sz="2850" dirty="0">
                <a:solidFill>
                  <a:srgbClr val="009B91"/>
                </a:solidFill>
                <a:latin typeface="Lucida Sans"/>
                <a:cs typeface="Lucida Sans"/>
              </a:endParaRPr>
            </a:p>
            <a:p>
              <a:pPr>
                <a:lnSpc>
                  <a:spcPct val="100000"/>
                </a:lnSpc>
              </a:pPr>
              <a:endParaRPr sz="2850" dirty="0">
                <a:solidFill>
                  <a:srgbClr val="009B91"/>
                </a:solidFill>
                <a:latin typeface="Lucida Sans"/>
                <a:cs typeface="Lucida Sans"/>
              </a:endParaRPr>
            </a:p>
            <a:p>
              <a:pPr>
                <a:lnSpc>
                  <a:spcPct val="100000"/>
                </a:lnSpc>
              </a:pPr>
              <a:endParaRPr sz="2363" dirty="0">
                <a:solidFill>
                  <a:srgbClr val="009B91"/>
                </a:solidFill>
                <a:latin typeface="Lucida Sans"/>
                <a:cs typeface="Lucida Sans"/>
              </a:endParaRPr>
            </a:p>
            <a:p>
              <a:pPr marR="19526" algn="ctr"/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unspezifiziertes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  <a:p>
              <a:pPr marR="20955" algn="ctr"/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Startereignis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045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spc="-4" dirty="0"/>
              <a:t>Problem der Mehrdeutigkeit</a:t>
            </a:r>
          </a:p>
          <a:p>
            <a:pPr algn="ctr"/>
            <a:r>
              <a:rPr lang="de-DE" sz="1050" spc="-4" dirty="0"/>
              <a:t>Interpretationsspielräume </a:t>
            </a:r>
            <a:r>
              <a:rPr lang="de-DE" sz="1050" dirty="0"/>
              <a:t>der</a:t>
            </a:r>
            <a:r>
              <a:rPr lang="de-DE" sz="1050" spc="-19" dirty="0"/>
              <a:t> </a:t>
            </a:r>
            <a:r>
              <a:rPr lang="de-DE" sz="1050" dirty="0"/>
              <a:t>Gebrauchssprache</a:t>
            </a:r>
            <a:endParaRPr lang="en-US" sz="1050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B109CC0F-AD3D-F349-9871-81DF6CDD3F1D}"/>
              </a:ext>
            </a:extLst>
          </p:cNvPr>
          <p:cNvSpPr txBox="1"/>
          <p:nvPr/>
        </p:nvSpPr>
        <p:spPr>
          <a:xfrm>
            <a:off x="1823319" y="1475524"/>
            <a:ext cx="5497354" cy="2558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algn="ctr">
              <a:spcBef>
                <a:spcPts val="75"/>
              </a:spcBef>
              <a:buClr>
                <a:srgbClr val="00ADEE"/>
              </a:buClr>
              <a:tabLst>
                <a:tab pos="266224" algn="l"/>
                <a:tab pos="267176" algn="l"/>
              </a:tabLst>
            </a:pPr>
            <a:r>
              <a:rPr sz="1600" spc="-4" dirty="0">
                <a:latin typeface="Lucida Sans"/>
                <a:cs typeface="Lucida Sans"/>
              </a:rPr>
              <a:t>…entnehme Suppe </a:t>
            </a:r>
            <a:r>
              <a:rPr sz="1600" b="1" spc="-8" dirty="0">
                <a:latin typeface="Lucida Sans"/>
                <a:cs typeface="Lucida Sans"/>
              </a:rPr>
              <a:t>und </a:t>
            </a:r>
            <a:r>
              <a:rPr sz="1600" spc="4" dirty="0">
                <a:latin typeface="Lucida Sans"/>
                <a:cs typeface="Lucida Sans"/>
              </a:rPr>
              <a:t>Salat </a:t>
            </a:r>
            <a:r>
              <a:rPr sz="1600" b="1" spc="-4" dirty="0">
                <a:latin typeface="Lucida Sans"/>
                <a:cs typeface="Lucida Sans"/>
              </a:rPr>
              <a:t>oder</a:t>
            </a:r>
            <a:r>
              <a:rPr sz="1600" b="1" spc="-8" dirty="0">
                <a:latin typeface="Lucida Sans"/>
                <a:cs typeface="Lucida Sans"/>
              </a:rPr>
              <a:t> </a:t>
            </a:r>
            <a:r>
              <a:rPr sz="1600" dirty="0">
                <a:latin typeface="Lucida Sans"/>
                <a:cs typeface="Lucida Sans"/>
              </a:rPr>
              <a:t>Nachspeise.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41859F9-351C-1341-A717-3E72B06FBEBC}"/>
              </a:ext>
            </a:extLst>
          </p:cNvPr>
          <p:cNvGrpSpPr/>
          <p:nvPr/>
        </p:nvGrpSpPr>
        <p:grpSpPr>
          <a:xfrm>
            <a:off x="1823319" y="2055079"/>
            <a:ext cx="5536293" cy="2249365"/>
            <a:chOff x="1984553" y="2084262"/>
            <a:chExt cx="5536293" cy="2249365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33D139E1-9B0F-5F4B-B463-034909196D88}"/>
                </a:ext>
              </a:extLst>
            </p:cNvPr>
            <p:cNvSpPr txBox="1"/>
            <p:nvPr/>
          </p:nvSpPr>
          <p:spPr>
            <a:xfrm>
              <a:off x="1984553" y="4146424"/>
              <a:ext cx="2459355" cy="17120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050" spc="-4" dirty="0">
                  <a:latin typeface="Lucida Sans"/>
                  <a:cs typeface="Lucida Sans"/>
                </a:rPr>
                <a:t>…</a:t>
              </a:r>
              <a:r>
                <a:rPr sz="1050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(Suppe </a:t>
              </a:r>
              <a:r>
                <a:rPr sz="1050" b="1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und </a:t>
              </a:r>
              <a:r>
                <a:rPr sz="1050" dirty="0">
                  <a:solidFill>
                    <a:srgbClr val="009EDF"/>
                  </a:solidFill>
                  <a:latin typeface="Lucida Sans"/>
                  <a:cs typeface="Lucida Sans"/>
                </a:rPr>
                <a:t>Salat) </a:t>
              </a:r>
              <a:r>
                <a:rPr sz="1050" b="1" dirty="0">
                  <a:latin typeface="Lucida Sans"/>
                  <a:cs typeface="Lucida Sans"/>
                </a:rPr>
                <a:t>oder</a:t>
              </a:r>
              <a:r>
                <a:rPr sz="1050" b="1" spc="-56" dirty="0">
                  <a:latin typeface="Lucida Sans"/>
                  <a:cs typeface="Lucida Sans"/>
                </a:rPr>
                <a:t> </a:t>
              </a:r>
              <a:r>
                <a:rPr sz="1050" spc="-4" dirty="0">
                  <a:latin typeface="Lucida Sans"/>
                  <a:cs typeface="Lucida Sans"/>
                </a:rPr>
                <a:t>Nachspeise.</a:t>
              </a:r>
              <a:endParaRPr sz="1050">
                <a:latin typeface="Lucida Sans"/>
                <a:cs typeface="Lucida Sans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523A3ED4-D37D-FD4E-B718-13611E4B6367}"/>
                </a:ext>
              </a:extLst>
            </p:cNvPr>
            <p:cNvSpPr txBox="1"/>
            <p:nvPr/>
          </p:nvSpPr>
          <p:spPr>
            <a:xfrm>
              <a:off x="5062920" y="4162426"/>
              <a:ext cx="2457926" cy="17120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050" dirty="0">
                  <a:latin typeface="Lucida Sans"/>
                  <a:cs typeface="Lucida Sans"/>
                </a:rPr>
                <a:t>…Suppe </a:t>
              </a:r>
              <a:r>
                <a:rPr sz="1050" b="1" spc="-4" dirty="0">
                  <a:latin typeface="Lucida Sans"/>
                  <a:cs typeface="Lucida Sans"/>
                </a:rPr>
                <a:t>und </a:t>
              </a:r>
              <a:r>
                <a:rPr sz="1050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(Salat </a:t>
              </a:r>
              <a:r>
                <a:rPr sz="1050" b="1" dirty="0">
                  <a:solidFill>
                    <a:srgbClr val="009EDF"/>
                  </a:solidFill>
                  <a:latin typeface="Lucida Sans"/>
                  <a:cs typeface="Lucida Sans"/>
                </a:rPr>
                <a:t>oder</a:t>
              </a:r>
              <a:r>
                <a:rPr sz="1050" b="1" spc="-30" dirty="0">
                  <a:solidFill>
                    <a:srgbClr val="009EDF"/>
                  </a:solidFill>
                  <a:latin typeface="Lucida Sans"/>
                  <a:cs typeface="Lucida Sans"/>
                </a:rPr>
                <a:t> </a:t>
              </a:r>
              <a:r>
                <a:rPr sz="1050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Nachspeise)</a:t>
              </a:r>
              <a:r>
                <a:rPr sz="1050" spc="-4" dirty="0">
                  <a:latin typeface="Lucida Sans"/>
                  <a:cs typeface="Lucida Sans"/>
                </a:rPr>
                <a:t>.</a:t>
              </a:r>
              <a:endParaRPr sz="1050">
                <a:latin typeface="Lucida Sans"/>
                <a:cs typeface="Lucida Sans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F03564A-664E-A04B-9378-0C0E896A8625}"/>
                </a:ext>
              </a:extLst>
            </p:cNvPr>
            <p:cNvSpPr/>
            <p:nvPr/>
          </p:nvSpPr>
          <p:spPr>
            <a:xfrm>
              <a:off x="3324417" y="2084262"/>
              <a:ext cx="796766" cy="471011"/>
            </a:xfrm>
            <a:custGeom>
              <a:avLst/>
              <a:gdLst/>
              <a:ahLst/>
              <a:cxnLst/>
              <a:rect l="l" t="t" r="r" b="b"/>
              <a:pathLst>
                <a:path w="1062354" h="628014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7" y="0"/>
                  </a:lnTo>
                  <a:lnTo>
                    <a:pt x="957580" y="0"/>
                  </a:lnTo>
                  <a:lnTo>
                    <a:pt x="998309" y="8225"/>
                  </a:lnTo>
                  <a:lnTo>
                    <a:pt x="1031573" y="30654"/>
                  </a:lnTo>
                  <a:lnTo>
                    <a:pt x="1054002" y="63918"/>
                  </a:lnTo>
                  <a:lnTo>
                    <a:pt x="1062228" y="104648"/>
                  </a:lnTo>
                  <a:lnTo>
                    <a:pt x="1062228" y="523239"/>
                  </a:lnTo>
                  <a:lnTo>
                    <a:pt x="1054002" y="563969"/>
                  </a:lnTo>
                  <a:lnTo>
                    <a:pt x="1031573" y="597233"/>
                  </a:lnTo>
                  <a:lnTo>
                    <a:pt x="998309" y="619662"/>
                  </a:lnTo>
                  <a:lnTo>
                    <a:pt x="957580" y="627888"/>
                  </a:lnTo>
                  <a:lnTo>
                    <a:pt x="104647" y="627888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8"/>
                  </a:lnTo>
                  <a:close/>
                </a:path>
              </a:pathLst>
            </a:custGeom>
            <a:ln w="25908">
              <a:solidFill>
                <a:srgbClr val="009ED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48B1A648-46E6-8842-91EE-DBFB1CB2D441}"/>
                </a:ext>
              </a:extLst>
            </p:cNvPr>
            <p:cNvSpPr txBox="1"/>
            <p:nvPr/>
          </p:nvSpPr>
          <p:spPr>
            <a:xfrm>
              <a:off x="3437955" y="2187797"/>
              <a:ext cx="568166" cy="252601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 marR="3810" indent="124301">
                <a:spcBef>
                  <a:spcPts val="79"/>
                </a:spcBef>
              </a:pPr>
              <a:r>
                <a:rPr sz="788" dirty="0">
                  <a:solidFill>
                    <a:srgbClr val="009EDF"/>
                  </a:solidFill>
                  <a:latin typeface="Lucida Sans"/>
                  <a:cs typeface="Lucida Sans"/>
                </a:rPr>
                <a:t>Suppe  </a:t>
              </a: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e</a:t>
              </a:r>
              <a:r>
                <a:rPr sz="788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n</a:t>
              </a: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t</a:t>
              </a:r>
              <a:r>
                <a:rPr sz="788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n</a:t>
              </a: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e</a:t>
              </a:r>
              <a:r>
                <a:rPr sz="788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hm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en</a:t>
              </a:r>
              <a:endParaRPr sz="788">
                <a:latin typeface="Lucida Sans"/>
                <a:cs typeface="Lucida Sans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8F0359E9-4CF9-354F-9FC0-418AD5DCABA3}"/>
                </a:ext>
              </a:extLst>
            </p:cNvPr>
            <p:cNvSpPr/>
            <p:nvPr/>
          </p:nvSpPr>
          <p:spPr>
            <a:xfrm>
              <a:off x="3324417" y="2717483"/>
              <a:ext cx="796766" cy="471011"/>
            </a:xfrm>
            <a:custGeom>
              <a:avLst/>
              <a:gdLst/>
              <a:ahLst/>
              <a:cxnLst/>
              <a:rect l="l" t="t" r="r" b="b"/>
              <a:pathLst>
                <a:path w="1062354" h="628014">
                  <a:moveTo>
                    <a:pt x="0" y="104647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7" y="0"/>
                  </a:lnTo>
                  <a:lnTo>
                    <a:pt x="957580" y="0"/>
                  </a:lnTo>
                  <a:lnTo>
                    <a:pt x="998309" y="8225"/>
                  </a:lnTo>
                  <a:lnTo>
                    <a:pt x="1031573" y="30654"/>
                  </a:lnTo>
                  <a:lnTo>
                    <a:pt x="1054002" y="63918"/>
                  </a:lnTo>
                  <a:lnTo>
                    <a:pt x="1062228" y="104647"/>
                  </a:lnTo>
                  <a:lnTo>
                    <a:pt x="1062228" y="523239"/>
                  </a:lnTo>
                  <a:lnTo>
                    <a:pt x="1054002" y="563969"/>
                  </a:lnTo>
                  <a:lnTo>
                    <a:pt x="1031573" y="597233"/>
                  </a:lnTo>
                  <a:lnTo>
                    <a:pt x="998309" y="619662"/>
                  </a:lnTo>
                  <a:lnTo>
                    <a:pt x="957580" y="627888"/>
                  </a:lnTo>
                  <a:lnTo>
                    <a:pt x="104647" y="627888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7"/>
                  </a:lnTo>
                  <a:close/>
                </a:path>
              </a:pathLst>
            </a:custGeom>
            <a:ln w="25908">
              <a:solidFill>
                <a:srgbClr val="009ED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4EF21DB7-C393-F543-87E1-BCF8573D39D8}"/>
                </a:ext>
              </a:extLst>
            </p:cNvPr>
            <p:cNvSpPr txBox="1"/>
            <p:nvPr/>
          </p:nvSpPr>
          <p:spPr>
            <a:xfrm>
              <a:off x="3437953" y="2821019"/>
              <a:ext cx="568643" cy="252601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algn="ctr">
                <a:spcBef>
                  <a:spcPts val="79"/>
                </a:spcBef>
              </a:pPr>
              <a:r>
                <a:rPr sz="788" dirty="0">
                  <a:solidFill>
                    <a:srgbClr val="009EDF"/>
                  </a:solidFill>
                  <a:latin typeface="Lucida Sans"/>
                  <a:cs typeface="Lucida Sans"/>
                </a:rPr>
                <a:t>Salat</a:t>
              </a:r>
              <a:endParaRPr sz="788" dirty="0">
                <a:latin typeface="Lucida Sans"/>
                <a:cs typeface="Lucida Sans"/>
              </a:endParaRPr>
            </a:p>
            <a:p>
              <a:pPr algn="ctr">
                <a:lnSpc>
                  <a:spcPct val="100000"/>
                </a:lnSpc>
              </a:pPr>
              <a:r>
                <a:rPr sz="788" spc="4" dirty="0">
                  <a:solidFill>
                    <a:srgbClr val="009EDF"/>
                  </a:solidFill>
                  <a:latin typeface="Lucida Sans"/>
                  <a:cs typeface="Lucida Sans"/>
                </a:rPr>
                <a:t>e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n</a:t>
              </a: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t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n</a:t>
              </a:r>
              <a:r>
                <a:rPr sz="788" spc="4" dirty="0">
                  <a:solidFill>
                    <a:srgbClr val="009EDF"/>
                  </a:solidFill>
                  <a:latin typeface="Lucida Sans"/>
                  <a:cs typeface="Lucida Sans"/>
                </a:rPr>
                <a:t>e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h</a:t>
              </a:r>
              <a:r>
                <a:rPr sz="788" spc="-11" dirty="0">
                  <a:solidFill>
                    <a:srgbClr val="009EDF"/>
                  </a:solidFill>
                  <a:latin typeface="Lucida Sans"/>
                  <a:cs typeface="Lucida Sans"/>
                </a:rPr>
                <a:t>m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en</a:t>
              </a:r>
              <a:endParaRPr sz="788" dirty="0">
                <a:latin typeface="Lucida Sans"/>
                <a:cs typeface="Lucida Sans"/>
              </a:endParaRPr>
            </a:p>
          </p:txBody>
        </p:sp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357E56F7-7A8A-0B4D-9AE2-03723FDA552E}"/>
                </a:ext>
              </a:extLst>
            </p:cNvPr>
            <p:cNvSpPr/>
            <p:nvPr/>
          </p:nvSpPr>
          <p:spPr>
            <a:xfrm>
              <a:off x="2956273" y="2290571"/>
              <a:ext cx="368618" cy="224790"/>
            </a:xfrm>
            <a:custGeom>
              <a:avLst/>
              <a:gdLst/>
              <a:ahLst/>
              <a:cxnLst/>
              <a:rect l="l" t="t" r="r" b="b"/>
              <a:pathLst>
                <a:path w="491489" h="299720">
                  <a:moveTo>
                    <a:pt x="413384" y="25907"/>
                  </a:moveTo>
                  <a:lnTo>
                    <a:pt x="0" y="25907"/>
                  </a:lnTo>
                  <a:lnTo>
                    <a:pt x="0" y="299592"/>
                  </a:lnTo>
                  <a:lnTo>
                    <a:pt x="24511" y="299592"/>
                  </a:lnTo>
                  <a:lnTo>
                    <a:pt x="24511" y="285241"/>
                  </a:lnTo>
                  <a:lnTo>
                    <a:pt x="12953" y="273684"/>
                  </a:lnTo>
                  <a:lnTo>
                    <a:pt x="25907" y="273684"/>
                  </a:lnTo>
                  <a:lnTo>
                    <a:pt x="25907" y="51815"/>
                  </a:lnTo>
                  <a:lnTo>
                    <a:pt x="12953" y="51815"/>
                  </a:lnTo>
                  <a:lnTo>
                    <a:pt x="25907" y="38862"/>
                  </a:lnTo>
                  <a:lnTo>
                    <a:pt x="413384" y="38862"/>
                  </a:lnTo>
                  <a:lnTo>
                    <a:pt x="413384" y="25907"/>
                  </a:lnTo>
                  <a:close/>
                </a:path>
                <a:path w="491489" h="299720">
                  <a:moveTo>
                    <a:pt x="25907" y="273684"/>
                  </a:moveTo>
                  <a:lnTo>
                    <a:pt x="24511" y="273684"/>
                  </a:lnTo>
                  <a:lnTo>
                    <a:pt x="24511" y="285241"/>
                  </a:lnTo>
                  <a:lnTo>
                    <a:pt x="25907" y="286638"/>
                  </a:lnTo>
                  <a:lnTo>
                    <a:pt x="25907" y="273684"/>
                  </a:lnTo>
                  <a:close/>
                </a:path>
                <a:path w="491489" h="299720">
                  <a:moveTo>
                    <a:pt x="24511" y="273684"/>
                  </a:moveTo>
                  <a:lnTo>
                    <a:pt x="12953" y="273684"/>
                  </a:lnTo>
                  <a:lnTo>
                    <a:pt x="24511" y="285241"/>
                  </a:lnTo>
                  <a:lnTo>
                    <a:pt x="24511" y="273684"/>
                  </a:lnTo>
                  <a:close/>
                </a:path>
                <a:path w="491489" h="299720">
                  <a:moveTo>
                    <a:pt x="413384" y="0"/>
                  </a:moveTo>
                  <a:lnTo>
                    <a:pt x="413384" y="77724"/>
                  </a:lnTo>
                  <a:lnTo>
                    <a:pt x="465201" y="51815"/>
                  </a:lnTo>
                  <a:lnTo>
                    <a:pt x="426338" y="51815"/>
                  </a:lnTo>
                  <a:lnTo>
                    <a:pt x="426338" y="25907"/>
                  </a:lnTo>
                  <a:lnTo>
                    <a:pt x="465200" y="25907"/>
                  </a:lnTo>
                  <a:lnTo>
                    <a:pt x="413384" y="0"/>
                  </a:lnTo>
                  <a:close/>
                </a:path>
                <a:path w="491489" h="299720">
                  <a:moveTo>
                    <a:pt x="25907" y="38862"/>
                  </a:moveTo>
                  <a:lnTo>
                    <a:pt x="12953" y="51815"/>
                  </a:lnTo>
                  <a:lnTo>
                    <a:pt x="25907" y="51815"/>
                  </a:lnTo>
                  <a:lnTo>
                    <a:pt x="25907" y="38862"/>
                  </a:lnTo>
                  <a:close/>
                </a:path>
                <a:path w="491489" h="299720">
                  <a:moveTo>
                    <a:pt x="413384" y="38862"/>
                  </a:moveTo>
                  <a:lnTo>
                    <a:pt x="25907" y="38862"/>
                  </a:lnTo>
                  <a:lnTo>
                    <a:pt x="25907" y="51815"/>
                  </a:lnTo>
                  <a:lnTo>
                    <a:pt x="413384" y="51815"/>
                  </a:lnTo>
                  <a:lnTo>
                    <a:pt x="413384" y="38862"/>
                  </a:lnTo>
                  <a:close/>
                </a:path>
                <a:path w="491489" h="299720">
                  <a:moveTo>
                    <a:pt x="465200" y="25907"/>
                  </a:moveTo>
                  <a:lnTo>
                    <a:pt x="426338" y="25907"/>
                  </a:lnTo>
                  <a:lnTo>
                    <a:pt x="426338" y="51815"/>
                  </a:lnTo>
                  <a:lnTo>
                    <a:pt x="465201" y="51815"/>
                  </a:lnTo>
                  <a:lnTo>
                    <a:pt x="491108" y="38862"/>
                  </a:lnTo>
                  <a:lnTo>
                    <a:pt x="465200" y="25907"/>
                  </a:lnTo>
                  <a:close/>
                </a:path>
              </a:pathLst>
            </a:custGeom>
            <a:solidFill>
              <a:srgbClr val="009ED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C403C6B5-DC13-C64F-AF91-265D49876FDD}"/>
                </a:ext>
              </a:extLst>
            </p:cNvPr>
            <p:cNvSpPr/>
            <p:nvPr/>
          </p:nvSpPr>
          <p:spPr>
            <a:xfrm>
              <a:off x="2957798" y="2780918"/>
              <a:ext cx="367188" cy="200978"/>
            </a:xfrm>
            <a:custGeom>
              <a:avLst/>
              <a:gdLst/>
              <a:ahLst/>
              <a:cxnLst/>
              <a:rect l="l" t="t" r="r" b="b"/>
              <a:pathLst>
                <a:path w="489585" h="267970">
                  <a:moveTo>
                    <a:pt x="411861" y="189864"/>
                  </a:moveTo>
                  <a:lnTo>
                    <a:pt x="411861" y="267588"/>
                  </a:lnTo>
                  <a:lnTo>
                    <a:pt x="463676" y="241680"/>
                  </a:lnTo>
                  <a:lnTo>
                    <a:pt x="424814" y="241680"/>
                  </a:lnTo>
                  <a:lnTo>
                    <a:pt x="424814" y="215772"/>
                  </a:lnTo>
                  <a:lnTo>
                    <a:pt x="463676" y="215772"/>
                  </a:lnTo>
                  <a:lnTo>
                    <a:pt x="411861" y="189864"/>
                  </a:lnTo>
                  <a:close/>
                </a:path>
                <a:path w="489585" h="267970">
                  <a:moveTo>
                    <a:pt x="24002" y="0"/>
                  </a:moveTo>
                  <a:lnTo>
                    <a:pt x="0" y="0"/>
                  </a:lnTo>
                  <a:lnTo>
                    <a:pt x="0" y="241680"/>
                  </a:lnTo>
                  <a:lnTo>
                    <a:pt x="411861" y="241680"/>
                  </a:lnTo>
                  <a:lnTo>
                    <a:pt x="411861" y="228726"/>
                  </a:lnTo>
                  <a:lnTo>
                    <a:pt x="25907" y="228726"/>
                  </a:lnTo>
                  <a:lnTo>
                    <a:pt x="12954" y="215772"/>
                  </a:lnTo>
                  <a:lnTo>
                    <a:pt x="25907" y="215772"/>
                  </a:lnTo>
                  <a:lnTo>
                    <a:pt x="25907" y="25907"/>
                  </a:lnTo>
                  <a:lnTo>
                    <a:pt x="12954" y="25907"/>
                  </a:lnTo>
                  <a:lnTo>
                    <a:pt x="24002" y="14858"/>
                  </a:lnTo>
                  <a:lnTo>
                    <a:pt x="24002" y="0"/>
                  </a:lnTo>
                  <a:close/>
                </a:path>
                <a:path w="489585" h="267970">
                  <a:moveTo>
                    <a:pt x="463676" y="215772"/>
                  </a:moveTo>
                  <a:lnTo>
                    <a:pt x="424814" y="215772"/>
                  </a:lnTo>
                  <a:lnTo>
                    <a:pt x="424814" y="241680"/>
                  </a:lnTo>
                  <a:lnTo>
                    <a:pt x="463676" y="241680"/>
                  </a:lnTo>
                  <a:lnTo>
                    <a:pt x="489585" y="228726"/>
                  </a:lnTo>
                  <a:lnTo>
                    <a:pt x="463676" y="215772"/>
                  </a:lnTo>
                  <a:close/>
                </a:path>
                <a:path w="489585" h="267970">
                  <a:moveTo>
                    <a:pt x="25907" y="215772"/>
                  </a:moveTo>
                  <a:lnTo>
                    <a:pt x="12954" y="215772"/>
                  </a:lnTo>
                  <a:lnTo>
                    <a:pt x="25907" y="228726"/>
                  </a:lnTo>
                  <a:lnTo>
                    <a:pt x="25907" y="215772"/>
                  </a:lnTo>
                  <a:close/>
                </a:path>
                <a:path w="489585" h="267970">
                  <a:moveTo>
                    <a:pt x="411861" y="215772"/>
                  </a:moveTo>
                  <a:lnTo>
                    <a:pt x="25907" y="215772"/>
                  </a:lnTo>
                  <a:lnTo>
                    <a:pt x="25907" y="228726"/>
                  </a:lnTo>
                  <a:lnTo>
                    <a:pt x="411861" y="228726"/>
                  </a:lnTo>
                  <a:lnTo>
                    <a:pt x="411861" y="215772"/>
                  </a:lnTo>
                  <a:close/>
                </a:path>
                <a:path w="489585" h="267970">
                  <a:moveTo>
                    <a:pt x="24002" y="14858"/>
                  </a:moveTo>
                  <a:lnTo>
                    <a:pt x="12954" y="25907"/>
                  </a:lnTo>
                  <a:lnTo>
                    <a:pt x="24002" y="25907"/>
                  </a:lnTo>
                  <a:lnTo>
                    <a:pt x="24002" y="14858"/>
                  </a:lnTo>
                  <a:close/>
                </a:path>
                <a:path w="489585" h="267970">
                  <a:moveTo>
                    <a:pt x="25907" y="12953"/>
                  </a:moveTo>
                  <a:lnTo>
                    <a:pt x="24002" y="14858"/>
                  </a:lnTo>
                  <a:lnTo>
                    <a:pt x="24002" y="25907"/>
                  </a:lnTo>
                  <a:lnTo>
                    <a:pt x="25907" y="25907"/>
                  </a:lnTo>
                  <a:lnTo>
                    <a:pt x="25907" y="12953"/>
                  </a:lnTo>
                  <a:close/>
                </a:path>
              </a:pathLst>
            </a:custGeom>
            <a:solidFill>
              <a:srgbClr val="009EDF"/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  <p:sp>
          <p:nvSpPr>
            <p:cNvPr id="30" name="object 12">
              <a:extLst>
                <a:ext uri="{FF2B5EF4-FFF2-40B4-BE49-F238E27FC236}">
                  <a16:creationId xmlns:a16="http://schemas.microsoft.com/office/drawing/2014/main" id="{9C7367D2-B2A3-D046-B48E-ED793518C87A}"/>
                </a:ext>
              </a:extLst>
            </p:cNvPr>
            <p:cNvSpPr/>
            <p:nvPr/>
          </p:nvSpPr>
          <p:spPr>
            <a:xfrm>
              <a:off x="3330131" y="3310699"/>
              <a:ext cx="795814" cy="472440"/>
            </a:xfrm>
            <a:custGeom>
              <a:avLst/>
              <a:gdLst/>
              <a:ahLst/>
              <a:cxnLst/>
              <a:rect l="l" t="t" r="r" b="b"/>
              <a:pathLst>
                <a:path w="1061085" h="629920">
                  <a:moveTo>
                    <a:pt x="0" y="104901"/>
                  </a:moveTo>
                  <a:lnTo>
                    <a:pt x="8247" y="64079"/>
                  </a:lnTo>
                  <a:lnTo>
                    <a:pt x="30733" y="30733"/>
                  </a:lnTo>
                  <a:lnTo>
                    <a:pt x="64079" y="8247"/>
                  </a:lnTo>
                  <a:lnTo>
                    <a:pt x="104901" y="0"/>
                  </a:lnTo>
                  <a:lnTo>
                    <a:pt x="955801" y="0"/>
                  </a:lnTo>
                  <a:lnTo>
                    <a:pt x="996624" y="8247"/>
                  </a:lnTo>
                  <a:lnTo>
                    <a:pt x="1029970" y="30733"/>
                  </a:lnTo>
                  <a:lnTo>
                    <a:pt x="1052456" y="64079"/>
                  </a:lnTo>
                  <a:lnTo>
                    <a:pt x="1060703" y="104901"/>
                  </a:lnTo>
                  <a:lnTo>
                    <a:pt x="1060703" y="524509"/>
                  </a:lnTo>
                  <a:lnTo>
                    <a:pt x="1052456" y="565332"/>
                  </a:lnTo>
                  <a:lnTo>
                    <a:pt x="1029969" y="598677"/>
                  </a:lnTo>
                  <a:lnTo>
                    <a:pt x="996624" y="621164"/>
                  </a:lnTo>
                  <a:lnTo>
                    <a:pt x="955801" y="629411"/>
                  </a:lnTo>
                  <a:lnTo>
                    <a:pt x="104901" y="629411"/>
                  </a:lnTo>
                  <a:lnTo>
                    <a:pt x="64079" y="621164"/>
                  </a:lnTo>
                  <a:lnTo>
                    <a:pt x="30734" y="598677"/>
                  </a:lnTo>
                  <a:lnTo>
                    <a:pt x="8247" y="565332"/>
                  </a:lnTo>
                  <a:lnTo>
                    <a:pt x="0" y="524509"/>
                  </a:lnTo>
                  <a:lnTo>
                    <a:pt x="0" y="10490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13">
              <a:extLst>
                <a:ext uri="{FF2B5EF4-FFF2-40B4-BE49-F238E27FC236}">
                  <a16:creationId xmlns:a16="http://schemas.microsoft.com/office/drawing/2014/main" id="{DD5F6AE1-E881-884D-8E3A-5D27EBE498CF}"/>
                </a:ext>
              </a:extLst>
            </p:cNvPr>
            <p:cNvSpPr txBox="1"/>
            <p:nvPr/>
          </p:nvSpPr>
          <p:spPr>
            <a:xfrm>
              <a:off x="3441860" y="3414902"/>
              <a:ext cx="570071" cy="252601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10478" marR="3810" indent="-1429">
                <a:spcBef>
                  <a:spcPts val="79"/>
                </a:spcBef>
              </a:pPr>
              <a:r>
                <a:rPr sz="788" spc="8" dirty="0">
                  <a:latin typeface="Lucida Sans"/>
                  <a:cs typeface="Lucida Sans"/>
                </a:rPr>
                <a:t>N</a:t>
              </a:r>
              <a:r>
                <a:rPr sz="788" dirty="0">
                  <a:latin typeface="Lucida Sans"/>
                  <a:cs typeface="Lucida Sans"/>
                </a:rPr>
                <a:t>a</a:t>
              </a:r>
              <a:r>
                <a:rPr sz="788" spc="-4" dirty="0">
                  <a:latin typeface="Lucida Sans"/>
                  <a:cs typeface="Lucida Sans"/>
                </a:rPr>
                <a:t>c</a:t>
              </a:r>
              <a:r>
                <a:rPr sz="788" spc="-8" dirty="0">
                  <a:latin typeface="Lucida Sans"/>
                  <a:cs typeface="Lucida Sans"/>
                </a:rPr>
                <a:t>h</a:t>
              </a:r>
              <a:r>
                <a:rPr sz="788" dirty="0">
                  <a:latin typeface="Lucida Sans"/>
                  <a:cs typeface="Lucida Sans"/>
                </a:rPr>
                <a:t>spe</a:t>
              </a:r>
              <a:r>
                <a:rPr sz="788" spc="-8" dirty="0">
                  <a:latin typeface="Lucida Sans"/>
                  <a:cs typeface="Lucida Sans"/>
                </a:rPr>
                <a:t>i</a:t>
              </a:r>
              <a:r>
                <a:rPr sz="788" dirty="0">
                  <a:latin typeface="Lucida Sans"/>
                  <a:cs typeface="Lucida Sans"/>
                </a:rPr>
                <a:t>se  </a:t>
              </a:r>
              <a:r>
                <a:rPr sz="788" spc="8" dirty="0">
                  <a:latin typeface="Lucida Sans"/>
                  <a:cs typeface="Lucida Sans"/>
                </a:rPr>
                <a:t>e</a:t>
              </a:r>
              <a:r>
                <a:rPr sz="788" spc="-8" dirty="0">
                  <a:latin typeface="Lucida Sans"/>
                  <a:cs typeface="Lucida Sans"/>
                </a:rPr>
                <a:t>n</a:t>
              </a:r>
              <a:r>
                <a:rPr sz="788" spc="8" dirty="0">
                  <a:latin typeface="Lucida Sans"/>
                  <a:cs typeface="Lucida Sans"/>
                </a:rPr>
                <a:t>t</a:t>
              </a:r>
              <a:r>
                <a:rPr sz="788" spc="-8" dirty="0">
                  <a:latin typeface="Lucida Sans"/>
                  <a:cs typeface="Lucida Sans"/>
                </a:rPr>
                <a:t>n</a:t>
              </a:r>
              <a:r>
                <a:rPr sz="788" spc="8" dirty="0">
                  <a:latin typeface="Lucida Sans"/>
                  <a:cs typeface="Lucida Sans"/>
                </a:rPr>
                <a:t>e</a:t>
              </a:r>
              <a:r>
                <a:rPr sz="788" spc="-8" dirty="0">
                  <a:latin typeface="Lucida Sans"/>
                  <a:cs typeface="Lucida Sans"/>
                </a:rPr>
                <a:t>hm</a:t>
              </a:r>
              <a:r>
                <a:rPr sz="788" spc="-4" dirty="0">
                  <a:latin typeface="Lucida Sans"/>
                  <a:cs typeface="Lucida Sans"/>
                </a:rPr>
                <a:t>en</a:t>
              </a:r>
              <a:endParaRPr sz="788">
                <a:latin typeface="Lucida Sans"/>
                <a:cs typeface="Lucida Sans"/>
              </a:endParaRPr>
            </a:p>
          </p:txBody>
        </p:sp>
        <p:sp>
          <p:nvSpPr>
            <p:cNvPr id="32" name="object 14">
              <a:extLst>
                <a:ext uri="{FF2B5EF4-FFF2-40B4-BE49-F238E27FC236}">
                  <a16:creationId xmlns:a16="http://schemas.microsoft.com/office/drawing/2014/main" id="{CE325CDE-D6F0-584F-A96F-0431032DA72F}"/>
                </a:ext>
              </a:extLst>
            </p:cNvPr>
            <p:cNvSpPr/>
            <p:nvPr/>
          </p:nvSpPr>
          <p:spPr>
            <a:xfrm>
              <a:off x="2336482" y="3129059"/>
              <a:ext cx="288608" cy="288131"/>
            </a:xfrm>
            <a:custGeom>
              <a:avLst/>
              <a:gdLst/>
              <a:ahLst/>
              <a:cxnLst/>
              <a:rect l="l" t="t" r="r" b="b"/>
              <a:pathLst>
                <a:path w="384810" h="384175">
                  <a:moveTo>
                    <a:pt x="194564" y="0"/>
                  </a:moveTo>
                  <a:lnTo>
                    <a:pt x="384302" y="189611"/>
                  </a:lnTo>
                  <a:lnTo>
                    <a:pt x="189738" y="384175"/>
                  </a:lnTo>
                  <a:lnTo>
                    <a:pt x="0" y="194564"/>
                  </a:lnTo>
                  <a:lnTo>
                    <a:pt x="194564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15">
              <a:extLst>
                <a:ext uri="{FF2B5EF4-FFF2-40B4-BE49-F238E27FC236}">
                  <a16:creationId xmlns:a16="http://schemas.microsoft.com/office/drawing/2014/main" id="{38FF34E4-B0C0-8449-B868-E8095B55D1C9}"/>
                </a:ext>
              </a:extLst>
            </p:cNvPr>
            <p:cNvSpPr/>
            <p:nvPr/>
          </p:nvSpPr>
          <p:spPr>
            <a:xfrm>
              <a:off x="2471166" y="2613470"/>
              <a:ext cx="352425" cy="516255"/>
            </a:xfrm>
            <a:custGeom>
              <a:avLst/>
              <a:gdLst/>
              <a:ahLst/>
              <a:cxnLst/>
              <a:rect l="l" t="t" r="r" b="b"/>
              <a:pathLst>
                <a:path w="469900" h="688339">
                  <a:moveTo>
                    <a:pt x="0" y="25781"/>
                  </a:moveTo>
                  <a:lnTo>
                    <a:pt x="0" y="688340"/>
                  </a:lnTo>
                  <a:lnTo>
                    <a:pt x="25907" y="688340"/>
                  </a:lnTo>
                  <a:lnTo>
                    <a:pt x="25907" y="51828"/>
                  </a:lnTo>
                  <a:lnTo>
                    <a:pt x="12954" y="51815"/>
                  </a:lnTo>
                  <a:lnTo>
                    <a:pt x="25907" y="38862"/>
                  </a:lnTo>
                  <a:lnTo>
                    <a:pt x="391920" y="38862"/>
                  </a:lnTo>
                  <a:lnTo>
                    <a:pt x="392290" y="26273"/>
                  </a:lnTo>
                  <a:lnTo>
                    <a:pt x="0" y="25781"/>
                  </a:lnTo>
                  <a:close/>
                </a:path>
                <a:path w="469900" h="688339">
                  <a:moveTo>
                    <a:pt x="393064" y="0"/>
                  </a:moveTo>
                  <a:lnTo>
                    <a:pt x="392290" y="26273"/>
                  </a:lnTo>
                  <a:lnTo>
                    <a:pt x="404875" y="26288"/>
                  </a:lnTo>
                  <a:lnTo>
                    <a:pt x="404875" y="52197"/>
                  </a:lnTo>
                  <a:lnTo>
                    <a:pt x="391527" y="52197"/>
                  </a:lnTo>
                  <a:lnTo>
                    <a:pt x="390779" y="77597"/>
                  </a:lnTo>
                  <a:lnTo>
                    <a:pt x="445738" y="52197"/>
                  </a:lnTo>
                  <a:lnTo>
                    <a:pt x="404875" y="52197"/>
                  </a:lnTo>
                  <a:lnTo>
                    <a:pt x="445766" y="52184"/>
                  </a:lnTo>
                  <a:lnTo>
                    <a:pt x="469645" y="41148"/>
                  </a:lnTo>
                  <a:lnTo>
                    <a:pt x="393064" y="0"/>
                  </a:lnTo>
                  <a:close/>
                </a:path>
                <a:path w="469900" h="688339">
                  <a:moveTo>
                    <a:pt x="392290" y="26273"/>
                  </a:moveTo>
                  <a:lnTo>
                    <a:pt x="391527" y="52184"/>
                  </a:lnTo>
                  <a:lnTo>
                    <a:pt x="404875" y="52197"/>
                  </a:lnTo>
                  <a:lnTo>
                    <a:pt x="404875" y="26288"/>
                  </a:lnTo>
                  <a:lnTo>
                    <a:pt x="392290" y="26273"/>
                  </a:lnTo>
                  <a:close/>
                </a:path>
                <a:path w="469900" h="688339">
                  <a:moveTo>
                    <a:pt x="391920" y="38862"/>
                  </a:moveTo>
                  <a:lnTo>
                    <a:pt x="25907" y="38862"/>
                  </a:lnTo>
                  <a:lnTo>
                    <a:pt x="25907" y="51828"/>
                  </a:lnTo>
                  <a:lnTo>
                    <a:pt x="391527" y="52184"/>
                  </a:lnTo>
                  <a:lnTo>
                    <a:pt x="391920" y="38862"/>
                  </a:lnTo>
                  <a:close/>
                </a:path>
                <a:path w="469900" h="688339">
                  <a:moveTo>
                    <a:pt x="25907" y="38862"/>
                  </a:moveTo>
                  <a:lnTo>
                    <a:pt x="12954" y="51815"/>
                  </a:lnTo>
                  <a:lnTo>
                    <a:pt x="25907" y="51828"/>
                  </a:lnTo>
                  <a:lnTo>
                    <a:pt x="25907" y="38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16">
              <a:extLst>
                <a:ext uri="{FF2B5EF4-FFF2-40B4-BE49-F238E27FC236}">
                  <a16:creationId xmlns:a16="http://schemas.microsoft.com/office/drawing/2014/main" id="{EC63E936-11C6-EF49-A27A-352764CB5102}"/>
                </a:ext>
              </a:extLst>
            </p:cNvPr>
            <p:cNvSpPr/>
            <p:nvPr/>
          </p:nvSpPr>
          <p:spPr>
            <a:xfrm>
              <a:off x="2467831" y="3404998"/>
              <a:ext cx="862013" cy="170497"/>
            </a:xfrm>
            <a:custGeom>
              <a:avLst/>
              <a:gdLst/>
              <a:ahLst/>
              <a:cxnLst/>
              <a:rect l="l" t="t" r="r" b="b"/>
              <a:pathLst>
                <a:path w="1149350" h="227329">
                  <a:moveTo>
                    <a:pt x="1071499" y="149351"/>
                  </a:moveTo>
                  <a:lnTo>
                    <a:pt x="1071499" y="227075"/>
                  </a:lnTo>
                  <a:lnTo>
                    <a:pt x="1123315" y="201167"/>
                  </a:lnTo>
                  <a:lnTo>
                    <a:pt x="1084452" y="201167"/>
                  </a:lnTo>
                  <a:lnTo>
                    <a:pt x="1084452" y="175259"/>
                  </a:lnTo>
                  <a:lnTo>
                    <a:pt x="1123314" y="175259"/>
                  </a:lnTo>
                  <a:lnTo>
                    <a:pt x="1071499" y="149351"/>
                  </a:lnTo>
                  <a:close/>
                </a:path>
                <a:path w="1149350" h="227329">
                  <a:moveTo>
                    <a:pt x="17399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071499" y="201167"/>
                  </a:lnTo>
                  <a:lnTo>
                    <a:pt x="1071499" y="188213"/>
                  </a:lnTo>
                  <a:lnTo>
                    <a:pt x="25907" y="188213"/>
                  </a:lnTo>
                  <a:lnTo>
                    <a:pt x="12954" y="175259"/>
                  </a:lnTo>
                  <a:lnTo>
                    <a:pt x="25907" y="175259"/>
                  </a:lnTo>
                  <a:lnTo>
                    <a:pt x="25907" y="25907"/>
                  </a:lnTo>
                  <a:lnTo>
                    <a:pt x="12954" y="25907"/>
                  </a:lnTo>
                  <a:lnTo>
                    <a:pt x="17399" y="21462"/>
                  </a:lnTo>
                  <a:lnTo>
                    <a:pt x="17399" y="0"/>
                  </a:lnTo>
                  <a:close/>
                </a:path>
                <a:path w="1149350" h="227329">
                  <a:moveTo>
                    <a:pt x="1123314" y="175259"/>
                  </a:moveTo>
                  <a:lnTo>
                    <a:pt x="1084452" y="175259"/>
                  </a:lnTo>
                  <a:lnTo>
                    <a:pt x="1084452" y="201167"/>
                  </a:lnTo>
                  <a:lnTo>
                    <a:pt x="1123315" y="201167"/>
                  </a:lnTo>
                  <a:lnTo>
                    <a:pt x="1149223" y="188213"/>
                  </a:lnTo>
                  <a:lnTo>
                    <a:pt x="1123314" y="175259"/>
                  </a:lnTo>
                  <a:close/>
                </a:path>
                <a:path w="1149350" h="227329">
                  <a:moveTo>
                    <a:pt x="25907" y="175259"/>
                  </a:moveTo>
                  <a:lnTo>
                    <a:pt x="12954" y="175259"/>
                  </a:lnTo>
                  <a:lnTo>
                    <a:pt x="25907" y="188213"/>
                  </a:lnTo>
                  <a:lnTo>
                    <a:pt x="25907" y="175259"/>
                  </a:lnTo>
                  <a:close/>
                </a:path>
                <a:path w="1149350" h="227329">
                  <a:moveTo>
                    <a:pt x="1071499" y="175259"/>
                  </a:moveTo>
                  <a:lnTo>
                    <a:pt x="25907" y="175259"/>
                  </a:lnTo>
                  <a:lnTo>
                    <a:pt x="25907" y="188213"/>
                  </a:lnTo>
                  <a:lnTo>
                    <a:pt x="1071499" y="188213"/>
                  </a:lnTo>
                  <a:lnTo>
                    <a:pt x="1071499" y="175259"/>
                  </a:lnTo>
                  <a:close/>
                </a:path>
                <a:path w="1149350" h="227329">
                  <a:moveTo>
                    <a:pt x="17399" y="21462"/>
                  </a:moveTo>
                  <a:lnTo>
                    <a:pt x="12954" y="25907"/>
                  </a:lnTo>
                  <a:lnTo>
                    <a:pt x="17399" y="25907"/>
                  </a:lnTo>
                  <a:lnTo>
                    <a:pt x="17399" y="21462"/>
                  </a:lnTo>
                  <a:close/>
                </a:path>
                <a:path w="1149350" h="227329">
                  <a:moveTo>
                    <a:pt x="25907" y="12953"/>
                  </a:moveTo>
                  <a:lnTo>
                    <a:pt x="17399" y="21462"/>
                  </a:lnTo>
                  <a:lnTo>
                    <a:pt x="17399" y="25907"/>
                  </a:lnTo>
                  <a:lnTo>
                    <a:pt x="25907" y="25907"/>
                  </a:lnTo>
                  <a:lnTo>
                    <a:pt x="25907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0C2E4AF5-6031-4B4E-936D-8C450847D129}"/>
                </a:ext>
              </a:extLst>
            </p:cNvPr>
            <p:cNvSpPr txBox="1"/>
            <p:nvPr/>
          </p:nvSpPr>
          <p:spPr>
            <a:xfrm>
              <a:off x="2420684" y="3168491"/>
              <a:ext cx="120491" cy="193803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>
                <a:spcBef>
                  <a:spcPts val="71"/>
                </a:spcBef>
              </a:pPr>
              <a:r>
                <a:rPr sz="1200" b="1" spc="-4" dirty="0">
                  <a:latin typeface="Arial"/>
                  <a:cs typeface="Arial"/>
                </a:rPr>
                <a:t>X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36" name="object 18">
              <a:extLst>
                <a:ext uri="{FF2B5EF4-FFF2-40B4-BE49-F238E27FC236}">
                  <a16:creationId xmlns:a16="http://schemas.microsoft.com/office/drawing/2014/main" id="{EB6BF5E2-F1D4-5D46-8EC0-5285E8B0C37B}"/>
                </a:ext>
              </a:extLst>
            </p:cNvPr>
            <p:cNvSpPr/>
            <p:nvPr/>
          </p:nvSpPr>
          <p:spPr>
            <a:xfrm>
              <a:off x="2835592" y="2506217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69" h="356870">
                  <a:moveTo>
                    <a:pt x="178181" y="0"/>
                  </a:moveTo>
                  <a:lnTo>
                    <a:pt x="0" y="178180"/>
                  </a:lnTo>
                  <a:lnTo>
                    <a:pt x="178181" y="356362"/>
                  </a:lnTo>
                  <a:lnTo>
                    <a:pt x="356362" y="178180"/>
                  </a:lnTo>
                  <a:lnTo>
                    <a:pt x="1781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7" name="object 19">
              <a:extLst>
                <a:ext uri="{FF2B5EF4-FFF2-40B4-BE49-F238E27FC236}">
                  <a16:creationId xmlns:a16="http://schemas.microsoft.com/office/drawing/2014/main" id="{44F91843-E957-3743-AA9F-0453809D0F97}"/>
                </a:ext>
              </a:extLst>
            </p:cNvPr>
            <p:cNvSpPr/>
            <p:nvPr/>
          </p:nvSpPr>
          <p:spPr>
            <a:xfrm>
              <a:off x="2835592" y="2506217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69" h="356870">
                  <a:moveTo>
                    <a:pt x="178181" y="0"/>
                  </a:moveTo>
                  <a:lnTo>
                    <a:pt x="356362" y="178180"/>
                  </a:lnTo>
                  <a:lnTo>
                    <a:pt x="178181" y="356362"/>
                  </a:lnTo>
                  <a:lnTo>
                    <a:pt x="0" y="178180"/>
                  </a:lnTo>
                  <a:lnTo>
                    <a:pt x="178181" y="0"/>
                  </a:lnTo>
                  <a:close/>
                </a:path>
              </a:pathLst>
            </a:custGeom>
            <a:ln w="28575">
              <a:solidFill>
                <a:srgbClr val="009ED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8" name="object 20">
              <a:extLst>
                <a:ext uri="{FF2B5EF4-FFF2-40B4-BE49-F238E27FC236}">
                  <a16:creationId xmlns:a16="http://schemas.microsoft.com/office/drawing/2014/main" id="{917A400E-7624-454A-9E80-8FA30F4607C9}"/>
                </a:ext>
              </a:extLst>
            </p:cNvPr>
            <p:cNvSpPr/>
            <p:nvPr/>
          </p:nvSpPr>
          <p:spPr>
            <a:xfrm>
              <a:off x="2959227" y="2555748"/>
              <a:ext cx="18574" cy="164783"/>
            </a:xfrm>
            <a:custGeom>
              <a:avLst/>
              <a:gdLst/>
              <a:ahLst/>
              <a:cxnLst/>
              <a:rect l="l" t="t" r="r" b="b"/>
              <a:pathLst>
                <a:path w="24764" h="219710">
                  <a:moveTo>
                    <a:pt x="0" y="219456"/>
                  </a:moveTo>
                  <a:lnTo>
                    <a:pt x="24383" y="219456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219456"/>
                  </a:lnTo>
                  <a:close/>
                </a:path>
              </a:pathLst>
            </a:custGeom>
            <a:solidFill>
              <a:srgbClr val="009ED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9" name="object 21">
              <a:extLst>
                <a:ext uri="{FF2B5EF4-FFF2-40B4-BE49-F238E27FC236}">
                  <a16:creationId xmlns:a16="http://schemas.microsoft.com/office/drawing/2014/main" id="{9F9F4E4F-8A17-C842-95A6-FADA096253F7}"/>
                </a:ext>
              </a:extLst>
            </p:cNvPr>
            <p:cNvSpPr/>
            <p:nvPr/>
          </p:nvSpPr>
          <p:spPr>
            <a:xfrm>
              <a:off x="2954654" y="2551177"/>
              <a:ext cx="27623" cy="173831"/>
            </a:xfrm>
            <a:custGeom>
              <a:avLst/>
              <a:gdLst/>
              <a:ahLst/>
              <a:cxnLst/>
              <a:rect l="l" t="t" r="r" b="b"/>
              <a:pathLst>
                <a:path w="36830" h="231775">
                  <a:moveTo>
                    <a:pt x="0" y="231648"/>
                  </a:moveTo>
                  <a:lnTo>
                    <a:pt x="36575" y="231648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231648"/>
                  </a:lnTo>
                  <a:close/>
                </a:path>
              </a:pathLst>
            </a:custGeom>
            <a:solidFill>
              <a:srgbClr val="009ED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22">
              <a:extLst>
                <a:ext uri="{FF2B5EF4-FFF2-40B4-BE49-F238E27FC236}">
                  <a16:creationId xmlns:a16="http://schemas.microsoft.com/office/drawing/2014/main" id="{6D5002CD-2ECB-0649-AFFC-9C0A7832C540}"/>
                </a:ext>
              </a:extLst>
            </p:cNvPr>
            <p:cNvSpPr/>
            <p:nvPr/>
          </p:nvSpPr>
          <p:spPr>
            <a:xfrm>
              <a:off x="2887217" y="2628901"/>
              <a:ext cx="163830" cy="18574"/>
            </a:xfrm>
            <a:custGeom>
              <a:avLst/>
              <a:gdLst/>
              <a:ahLst/>
              <a:cxnLst/>
              <a:rect l="l" t="t" r="r" b="b"/>
              <a:pathLst>
                <a:path w="218439" h="24764">
                  <a:moveTo>
                    <a:pt x="0" y="24384"/>
                  </a:moveTo>
                  <a:lnTo>
                    <a:pt x="217931" y="24384"/>
                  </a:lnTo>
                  <a:lnTo>
                    <a:pt x="217931" y="0"/>
                  </a:lnTo>
                  <a:lnTo>
                    <a:pt x="0" y="0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009ED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23">
              <a:extLst>
                <a:ext uri="{FF2B5EF4-FFF2-40B4-BE49-F238E27FC236}">
                  <a16:creationId xmlns:a16="http://schemas.microsoft.com/office/drawing/2014/main" id="{B0B22588-F3E3-B942-B691-60A18FC7D6A6}"/>
                </a:ext>
              </a:extLst>
            </p:cNvPr>
            <p:cNvSpPr/>
            <p:nvPr/>
          </p:nvSpPr>
          <p:spPr>
            <a:xfrm>
              <a:off x="2882645" y="2624327"/>
              <a:ext cx="172878" cy="27623"/>
            </a:xfrm>
            <a:custGeom>
              <a:avLst/>
              <a:gdLst/>
              <a:ahLst/>
              <a:cxnLst/>
              <a:rect l="l" t="t" r="r" b="b"/>
              <a:pathLst>
                <a:path w="230505" h="36829">
                  <a:moveTo>
                    <a:pt x="0" y="36576"/>
                  </a:moveTo>
                  <a:lnTo>
                    <a:pt x="230123" y="36576"/>
                  </a:lnTo>
                  <a:lnTo>
                    <a:pt x="230123" y="0"/>
                  </a:lnTo>
                  <a:lnTo>
                    <a:pt x="0" y="0"/>
                  </a:lnTo>
                  <a:lnTo>
                    <a:pt x="0" y="36576"/>
                  </a:lnTo>
                  <a:close/>
                </a:path>
              </a:pathLst>
            </a:custGeom>
            <a:solidFill>
              <a:srgbClr val="009ED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24">
              <a:extLst>
                <a:ext uri="{FF2B5EF4-FFF2-40B4-BE49-F238E27FC236}">
                  <a16:creationId xmlns:a16="http://schemas.microsoft.com/office/drawing/2014/main" id="{47819B95-8398-834F-AA78-759A6750A433}"/>
                </a:ext>
              </a:extLst>
            </p:cNvPr>
            <p:cNvSpPr/>
            <p:nvPr/>
          </p:nvSpPr>
          <p:spPr>
            <a:xfrm>
              <a:off x="2033969" y="3244976"/>
              <a:ext cx="302799" cy="582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3" name="object 25">
              <a:extLst>
                <a:ext uri="{FF2B5EF4-FFF2-40B4-BE49-F238E27FC236}">
                  <a16:creationId xmlns:a16="http://schemas.microsoft.com/office/drawing/2014/main" id="{11DDC413-2E69-0040-8C48-A1C2E2E2E7A5}"/>
                </a:ext>
              </a:extLst>
            </p:cNvPr>
            <p:cNvSpPr/>
            <p:nvPr/>
          </p:nvSpPr>
          <p:spPr>
            <a:xfrm>
              <a:off x="4121087" y="2276857"/>
              <a:ext cx="302799" cy="194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26">
              <a:extLst>
                <a:ext uri="{FF2B5EF4-FFF2-40B4-BE49-F238E27FC236}">
                  <a16:creationId xmlns:a16="http://schemas.microsoft.com/office/drawing/2014/main" id="{0A05161F-CAE0-2143-9EE8-74346AA69A67}"/>
                </a:ext>
              </a:extLst>
            </p:cNvPr>
            <p:cNvSpPr/>
            <p:nvPr/>
          </p:nvSpPr>
          <p:spPr>
            <a:xfrm>
              <a:off x="4121087" y="2918080"/>
              <a:ext cx="302799" cy="194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27">
              <a:extLst>
                <a:ext uri="{FF2B5EF4-FFF2-40B4-BE49-F238E27FC236}">
                  <a16:creationId xmlns:a16="http://schemas.microsoft.com/office/drawing/2014/main" id="{CD6578F5-0D07-1D4A-A46F-ADE8158E89D7}"/>
                </a:ext>
              </a:extLst>
            </p:cNvPr>
            <p:cNvSpPr/>
            <p:nvPr/>
          </p:nvSpPr>
          <p:spPr>
            <a:xfrm>
              <a:off x="4125660" y="3536443"/>
              <a:ext cx="302800" cy="194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6" name="object 28">
              <a:extLst>
                <a:ext uri="{FF2B5EF4-FFF2-40B4-BE49-F238E27FC236}">
                  <a16:creationId xmlns:a16="http://schemas.microsoft.com/office/drawing/2014/main" id="{9258BA51-B641-3240-BB69-AFEA392E0739}"/>
                </a:ext>
              </a:extLst>
            </p:cNvPr>
            <p:cNvSpPr/>
            <p:nvPr/>
          </p:nvSpPr>
          <p:spPr>
            <a:xfrm>
              <a:off x="5660898" y="3110865"/>
              <a:ext cx="288608" cy="288608"/>
            </a:xfrm>
            <a:custGeom>
              <a:avLst/>
              <a:gdLst/>
              <a:ahLst/>
              <a:cxnLst/>
              <a:rect l="l" t="t" r="r" b="b"/>
              <a:pathLst>
                <a:path w="384810" h="384810">
                  <a:moveTo>
                    <a:pt x="194563" y="0"/>
                  </a:moveTo>
                  <a:lnTo>
                    <a:pt x="384301" y="189737"/>
                  </a:lnTo>
                  <a:lnTo>
                    <a:pt x="189737" y="384301"/>
                  </a:lnTo>
                  <a:lnTo>
                    <a:pt x="0" y="194563"/>
                  </a:lnTo>
                  <a:lnTo>
                    <a:pt x="194563" y="0"/>
                  </a:lnTo>
                  <a:close/>
                </a:path>
              </a:pathLst>
            </a:custGeom>
            <a:ln w="25400">
              <a:solidFill>
                <a:srgbClr val="009ED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7" name="object 29">
              <a:extLst>
                <a:ext uri="{FF2B5EF4-FFF2-40B4-BE49-F238E27FC236}">
                  <a16:creationId xmlns:a16="http://schemas.microsoft.com/office/drawing/2014/main" id="{16EDB831-2B0C-124C-B06A-D51BB7E3C4AB}"/>
                </a:ext>
              </a:extLst>
            </p:cNvPr>
            <p:cNvSpPr/>
            <p:nvPr/>
          </p:nvSpPr>
          <p:spPr>
            <a:xfrm>
              <a:off x="6155628" y="2084262"/>
              <a:ext cx="795814" cy="471011"/>
            </a:xfrm>
            <a:custGeom>
              <a:avLst/>
              <a:gdLst/>
              <a:ahLst/>
              <a:cxnLst/>
              <a:rect l="l" t="t" r="r" b="b"/>
              <a:pathLst>
                <a:path w="1061084" h="628014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956055" y="0"/>
                  </a:lnTo>
                  <a:lnTo>
                    <a:pt x="996785" y="8225"/>
                  </a:lnTo>
                  <a:lnTo>
                    <a:pt x="1030049" y="30654"/>
                  </a:lnTo>
                  <a:lnTo>
                    <a:pt x="1052478" y="63918"/>
                  </a:lnTo>
                  <a:lnTo>
                    <a:pt x="1060703" y="104648"/>
                  </a:lnTo>
                  <a:lnTo>
                    <a:pt x="1060703" y="523239"/>
                  </a:lnTo>
                  <a:lnTo>
                    <a:pt x="1052478" y="563969"/>
                  </a:lnTo>
                  <a:lnTo>
                    <a:pt x="1030049" y="597233"/>
                  </a:lnTo>
                  <a:lnTo>
                    <a:pt x="996785" y="619662"/>
                  </a:lnTo>
                  <a:lnTo>
                    <a:pt x="956055" y="627888"/>
                  </a:lnTo>
                  <a:lnTo>
                    <a:pt x="104648" y="627888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9" name="object 30">
              <a:extLst>
                <a:ext uri="{FF2B5EF4-FFF2-40B4-BE49-F238E27FC236}">
                  <a16:creationId xmlns:a16="http://schemas.microsoft.com/office/drawing/2014/main" id="{99CB2532-A518-714C-A4AC-D0A8BDC0C545}"/>
                </a:ext>
              </a:extLst>
            </p:cNvPr>
            <p:cNvSpPr txBox="1"/>
            <p:nvPr/>
          </p:nvSpPr>
          <p:spPr>
            <a:xfrm>
              <a:off x="6268973" y="2187797"/>
              <a:ext cx="569595" cy="252601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 marR="3810" indent="124778">
                <a:spcBef>
                  <a:spcPts val="79"/>
                </a:spcBef>
              </a:pPr>
              <a:r>
                <a:rPr sz="788" dirty="0">
                  <a:latin typeface="Lucida Sans"/>
                  <a:cs typeface="Lucida Sans"/>
                </a:rPr>
                <a:t>Suppe  </a:t>
              </a:r>
              <a:r>
                <a:rPr sz="788" spc="8" dirty="0">
                  <a:latin typeface="Lucida Sans"/>
                  <a:cs typeface="Lucida Sans"/>
                </a:rPr>
                <a:t>e</a:t>
              </a:r>
              <a:r>
                <a:rPr sz="788" spc="-4" dirty="0">
                  <a:latin typeface="Lucida Sans"/>
                  <a:cs typeface="Lucida Sans"/>
                </a:rPr>
                <a:t>n</a:t>
              </a:r>
              <a:r>
                <a:rPr sz="788" spc="8" dirty="0">
                  <a:latin typeface="Lucida Sans"/>
                  <a:cs typeface="Lucida Sans"/>
                </a:rPr>
                <a:t>t</a:t>
              </a:r>
              <a:r>
                <a:rPr sz="788" spc="-4" dirty="0">
                  <a:latin typeface="Lucida Sans"/>
                  <a:cs typeface="Lucida Sans"/>
                </a:rPr>
                <a:t>n</a:t>
              </a:r>
              <a:r>
                <a:rPr sz="788" spc="8" dirty="0">
                  <a:latin typeface="Lucida Sans"/>
                  <a:cs typeface="Lucida Sans"/>
                </a:rPr>
                <a:t>e</a:t>
              </a:r>
              <a:r>
                <a:rPr sz="788" spc="-4" dirty="0">
                  <a:latin typeface="Lucida Sans"/>
                  <a:cs typeface="Lucida Sans"/>
                </a:rPr>
                <a:t>h</a:t>
              </a:r>
              <a:r>
                <a:rPr sz="788" spc="-8" dirty="0">
                  <a:latin typeface="Lucida Sans"/>
                  <a:cs typeface="Lucida Sans"/>
                </a:rPr>
                <a:t>m</a:t>
              </a:r>
              <a:r>
                <a:rPr sz="788" spc="-4" dirty="0">
                  <a:latin typeface="Lucida Sans"/>
                  <a:cs typeface="Lucida Sans"/>
                </a:rPr>
                <a:t>en</a:t>
              </a:r>
              <a:endParaRPr sz="788">
                <a:latin typeface="Lucida Sans"/>
                <a:cs typeface="Lucida Sans"/>
              </a:endParaRPr>
            </a:p>
          </p:txBody>
        </p:sp>
        <p:sp>
          <p:nvSpPr>
            <p:cNvPr id="60" name="object 31">
              <a:extLst>
                <a:ext uri="{FF2B5EF4-FFF2-40B4-BE49-F238E27FC236}">
                  <a16:creationId xmlns:a16="http://schemas.microsoft.com/office/drawing/2014/main" id="{45FF6D31-A07D-1243-AC82-7831AD82AB29}"/>
                </a:ext>
              </a:extLst>
            </p:cNvPr>
            <p:cNvSpPr/>
            <p:nvPr/>
          </p:nvSpPr>
          <p:spPr>
            <a:xfrm>
              <a:off x="6155628" y="2717483"/>
              <a:ext cx="795814" cy="471011"/>
            </a:xfrm>
            <a:custGeom>
              <a:avLst/>
              <a:gdLst/>
              <a:ahLst/>
              <a:cxnLst/>
              <a:rect l="l" t="t" r="r" b="b"/>
              <a:pathLst>
                <a:path w="1061084" h="628014">
                  <a:moveTo>
                    <a:pt x="0" y="104647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956055" y="0"/>
                  </a:lnTo>
                  <a:lnTo>
                    <a:pt x="996785" y="8225"/>
                  </a:lnTo>
                  <a:lnTo>
                    <a:pt x="1030049" y="30654"/>
                  </a:lnTo>
                  <a:lnTo>
                    <a:pt x="1052478" y="63918"/>
                  </a:lnTo>
                  <a:lnTo>
                    <a:pt x="1060703" y="104647"/>
                  </a:lnTo>
                  <a:lnTo>
                    <a:pt x="1060703" y="523239"/>
                  </a:lnTo>
                  <a:lnTo>
                    <a:pt x="1052478" y="563969"/>
                  </a:lnTo>
                  <a:lnTo>
                    <a:pt x="1030049" y="597233"/>
                  </a:lnTo>
                  <a:lnTo>
                    <a:pt x="996785" y="619662"/>
                  </a:lnTo>
                  <a:lnTo>
                    <a:pt x="956055" y="627888"/>
                  </a:lnTo>
                  <a:lnTo>
                    <a:pt x="104648" y="627888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7"/>
                  </a:lnTo>
                  <a:close/>
                </a:path>
              </a:pathLst>
            </a:custGeom>
            <a:ln w="25908">
              <a:solidFill>
                <a:srgbClr val="009ED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1" name="object 32">
              <a:extLst>
                <a:ext uri="{FF2B5EF4-FFF2-40B4-BE49-F238E27FC236}">
                  <a16:creationId xmlns:a16="http://schemas.microsoft.com/office/drawing/2014/main" id="{288CB3F7-56C1-504E-9011-452CB4CAFDFB}"/>
                </a:ext>
              </a:extLst>
            </p:cNvPr>
            <p:cNvSpPr txBox="1"/>
            <p:nvPr/>
          </p:nvSpPr>
          <p:spPr>
            <a:xfrm>
              <a:off x="6268975" y="2821019"/>
              <a:ext cx="570071" cy="252601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algn="ctr">
                <a:spcBef>
                  <a:spcPts val="79"/>
                </a:spcBef>
              </a:pPr>
              <a:r>
                <a:rPr sz="788" dirty="0">
                  <a:solidFill>
                    <a:srgbClr val="009EDF"/>
                  </a:solidFill>
                  <a:latin typeface="Lucida Sans"/>
                  <a:cs typeface="Lucida Sans"/>
                </a:rPr>
                <a:t>Salat</a:t>
              </a:r>
              <a:endParaRPr sz="788" dirty="0">
                <a:latin typeface="Lucida Sans"/>
                <a:cs typeface="Lucida Sans"/>
              </a:endParaRPr>
            </a:p>
            <a:p>
              <a:pPr algn="ctr">
                <a:lnSpc>
                  <a:spcPct val="100000"/>
                </a:lnSpc>
              </a:pP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e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n</a:t>
              </a: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t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n</a:t>
              </a: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e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h</a:t>
              </a:r>
              <a:r>
                <a:rPr sz="788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m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en</a:t>
              </a:r>
              <a:endParaRPr sz="788" dirty="0">
                <a:latin typeface="Lucida Sans"/>
                <a:cs typeface="Lucida Sans"/>
              </a:endParaRPr>
            </a:p>
          </p:txBody>
        </p:sp>
        <p:sp>
          <p:nvSpPr>
            <p:cNvPr id="62" name="object 33">
              <a:extLst>
                <a:ext uri="{FF2B5EF4-FFF2-40B4-BE49-F238E27FC236}">
                  <a16:creationId xmlns:a16="http://schemas.microsoft.com/office/drawing/2014/main" id="{FAEFD115-020C-B747-9B60-AB72682A05F1}"/>
                </a:ext>
              </a:extLst>
            </p:cNvPr>
            <p:cNvSpPr/>
            <p:nvPr/>
          </p:nvSpPr>
          <p:spPr>
            <a:xfrm>
              <a:off x="5794248" y="2898648"/>
              <a:ext cx="361950" cy="224790"/>
            </a:xfrm>
            <a:custGeom>
              <a:avLst/>
              <a:gdLst/>
              <a:ahLst/>
              <a:cxnLst/>
              <a:rect l="l" t="t" r="r" b="b"/>
              <a:pathLst>
                <a:path w="482600" h="299720">
                  <a:moveTo>
                    <a:pt x="404367" y="25908"/>
                  </a:moveTo>
                  <a:lnTo>
                    <a:pt x="0" y="25908"/>
                  </a:lnTo>
                  <a:lnTo>
                    <a:pt x="0" y="299593"/>
                  </a:lnTo>
                  <a:lnTo>
                    <a:pt x="15494" y="299593"/>
                  </a:lnTo>
                  <a:lnTo>
                    <a:pt x="15494" y="276225"/>
                  </a:lnTo>
                  <a:lnTo>
                    <a:pt x="12953" y="273685"/>
                  </a:lnTo>
                  <a:lnTo>
                    <a:pt x="25908" y="273685"/>
                  </a:lnTo>
                  <a:lnTo>
                    <a:pt x="25908" y="51816"/>
                  </a:lnTo>
                  <a:lnTo>
                    <a:pt x="12953" y="51816"/>
                  </a:lnTo>
                  <a:lnTo>
                    <a:pt x="25908" y="38862"/>
                  </a:lnTo>
                  <a:lnTo>
                    <a:pt x="404367" y="38862"/>
                  </a:lnTo>
                  <a:lnTo>
                    <a:pt x="404367" y="25908"/>
                  </a:lnTo>
                  <a:close/>
                </a:path>
                <a:path w="482600" h="299720">
                  <a:moveTo>
                    <a:pt x="25908" y="273685"/>
                  </a:moveTo>
                  <a:lnTo>
                    <a:pt x="15494" y="273685"/>
                  </a:lnTo>
                  <a:lnTo>
                    <a:pt x="15494" y="276225"/>
                  </a:lnTo>
                  <a:lnTo>
                    <a:pt x="25908" y="286638"/>
                  </a:lnTo>
                  <a:lnTo>
                    <a:pt x="25908" y="273685"/>
                  </a:lnTo>
                  <a:close/>
                </a:path>
                <a:path w="482600" h="299720">
                  <a:moveTo>
                    <a:pt x="15494" y="273685"/>
                  </a:moveTo>
                  <a:lnTo>
                    <a:pt x="12953" y="273685"/>
                  </a:lnTo>
                  <a:lnTo>
                    <a:pt x="15494" y="276225"/>
                  </a:lnTo>
                  <a:lnTo>
                    <a:pt x="15494" y="273685"/>
                  </a:lnTo>
                  <a:close/>
                </a:path>
                <a:path w="482600" h="299720">
                  <a:moveTo>
                    <a:pt x="404367" y="0"/>
                  </a:moveTo>
                  <a:lnTo>
                    <a:pt x="404367" y="77724"/>
                  </a:lnTo>
                  <a:lnTo>
                    <a:pt x="456184" y="51816"/>
                  </a:lnTo>
                  <a:lnTo>
                    <a:pt x="417321" y="51816"/>
                  </a:lnTo>
                  <a:lnTo>
                    <a:pt x="417321" y="25908"/>
                  </a:lnTo>
                  <a:lnTo>
                    <a:pt x="456184" y="25908"/>
                  </a:lnTo>
                  <a:lnTo>
                    <a:pt x="404367" y="0"/>
                  </a:lnTo>
                  <a:close/>
                </a:path>
                <a:path w="482600" h="299720">
                  <a:moveTo>
                    <a:pt x="25908" y="38862"/>
                  </a:moveTo>
                  <a:lnTo>
                    <a:pt x="12953" y="51816"/>
                  </a:lnTo>
                  <a:lnTo>
                    <a:pt x="25908" y="51816"/>
                  </a:lnTo>
                  <a:lnTo>
                    <a:pt x="25908" y="38862"/>
                  </a:lnTo>
                  <a:close/>
                </a:path>
                <a:path w="482600" h="299720">
                  <a:moveTo>
                    <a:pt x="404367" y="38862"/>
                  </a:moveTo>
                  <a:lnTo>
                    <a:pt x="25908" y="38862"/>
                  </a:lnTo>
                  <a:lnTo>
                    <a:pt x="25908" y="51816"/>
                  </a:lnTo>
                  <a:lnTo>
                    <a:pt x="404367" y="51816"/>
                  </a:lnTo>
                  <a:lnTo>
                    <a:pt x="404367" y="38862"/>
                  </a:lnTo>
                  <a:close/>
                </a:path>
                <a:path w="482600" h="299720">
                  <a:moveTo>
                    <a:pt x="456184" y="25908"/>
                  </a:moveTo>
                  <a:lnTo>
                    <a:pt x="417321" y="25908"/>
                  </a:lnTo>
                  <a:lnTo>
                    <a:pt x="417321" y="51816"/>
                  </a:lnTo>
                  <a:lnTo>
                    <a:pt x="456184" y="51816"/>
                  </a:lnTo>
                  <a:lnTo>
                    <a:pt x="482091" y="38862"/>
                  </a:lnTo>
                  <a:lnTo>
                    <a:pt x="456184" y="25908"/>
                  </a:lnTo>
                  <a:close/>
                </a:path>
              </a:pathLst>
            </a:custGeom>
            <a:solidFill>
              <a:srgbClr val="009ED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3" name="object 34">
              <a:extLst>
                <a:ext uri="{FF2B5EF4-FFF2-40B4-BE49-F238E27FC236}">
                  <a16:creationId xmlns:a16="http://schemas.microsoft.com/office/drawing/2014/main" id="{326B0C24-70D6-944A-905E-E94ADC4BBECD}"/>
                </a:ext>
              </a:extLst>
            </p:cNvPr>
            <p:cNvSpPr/>
            <p:nvPr/>
          </p:nvSpPr>
          <p:spPr>
            <a:xfrm>
              <a:off x="5787866" y="3390138"/>
              <a:ext cx="367188" cy="200978"/>
            </a:xfrm>
            <a:custGeom>
              <a:avLst/>
              <a:gdLst/>
              <a:ahLst/>
              <a:cxnLst/>
              <a:rect l="l" t="t" r="r" b="b"/>
              <a:pathLst>
                <a:path w="489584" h="267970">
                  <a:moveTo>
                    <a:pt x="411861" y="189865"/>
                  </a:moveTo>
                  <a:lnTo>
                    <a:pt x="411861" y="267589"/>
                  </a:lnTo>
                  <a:lnTo>
                    <a:pt x="463677" y="241681"/>
                  </a:lnTo>
                  <a:lnTo>
                    <a:pt x="424815" y="241681"/>
                  </a:lnTo>
                  <a:lnTo>
                    <a:pt x="424815" y="215773"/>
                  </a:lnTo>
                  <a:lnTo>
                    <a:pt x="463677" y="215773"/>
                  </a:lnTo>
                  <a:lnTo>
                    <a:pt x="411861" y="189865"/>
                  </a:lnTo>
                  <a:close/>
                </a:path>
                <a:path w="489584" h="267970">
                  <a:moveTo>
                    <a:pt x="24003" y="0"/>
                  </a:moveTo>
                  <a:lnTo>
                    <a:pt x="0" y="0"/>
                  </a:lnTo>
                  <a:lnTo>
                    <a:pt x="0" y="241681"/>
                  </a:lnTo>
                  <a:lnTo>
                    <a:pt x="411861" y="241681"/>
                  </a:lnTo>
                  <a:lnTo>
                    <a:pt x="411861" y="228727"/>
                  </a:lnTo>
                  <a:lnTo>
                    <a:pt x="25908" y="228727"/>
                  </a:lnTo>
                  <a:lnTo>
                    <a:pt x="12954" y="215773"/>
                  </a:lnTo>
                  <a:lnTo>
                    <a:pt x="25908" y="215773"/>
                  </a:lnTo>
                  <a:lnTo>
                    <a:pt x="25908" y="25908"/>
                  </a:lnTo>
                  <a:lnTo>
                    <a:pt x="12954" y="25908"/>
                  </a:lnTo>
                  <a:lnTo>
                    <a:pt x="24003" y="14859"/>
                  </a:lnTo>
                  <a:lnTo>
                    <a:pt x="24003" y="0"/>
                  </a:lnTo>
                  <a:close/>
                </a:path>
                <a:path w="489584" h="267970">
                  <a:moveTo>
                    <a:pt x="463677" y="215773"/>
                  </a:moveTo>
                  <a:lnTo>
                    <a:pt x="424815" y="215773"/>
                  </a:lnTo>
                  <a:lnTo>
                    <a:pt x="424815" y="241681"/>
                  </a:lnTo>
                  <a:lnTo>
                    <a:pt x="463677" y="241681"/>
                  </a:lnTo>
                  <a:lnTo>
                    <a:pt x="489585" y="228727"/>
                  </a:lnTo>
                  <a:lnTo>
                    <a:pt x="463677" y="215773"/>
                  </a:lnTo>
                  <a:close/>
                </a:path>
                <a:path w="489584" h="267970">
                  <a:moveTo>
                    <a:pt x="25908" y="215773"/>
                  </a:moveTo>
                  <a:lnTo>
                    <a:pt x="12954" y="215773"/>
                  </a:lnTo>
                  <a:lnTo>
                    <a:pt x="25908" y="228727"/>
                  </a:lnTo>
                  <a:lnTo>
                    <a:pt x="25908" y="215773"/>
                  </a:lnTo>
                  <a:close/>
                </a:path>
                <a:path w="489584" h="267970">
                  <a:moveTo>
                    <a:pt x="411861" y="215773"/>
                  </a:moveTo>
                  <a:lnTo>
                    <a:pt x="25908" y="215773"/>
                  </a:lnTo>
                  <a:lnTo>
                    <a:pt x="25908" y="228727"/>
                  </a:lnTo>
                  <a:lnTo>
                    <a:pt x="411861" y="228727"/>
                  </a:lnTo>
                  <a:lnTo>
                    <a:pt x="411861" y="215773"/>
                  </a:lnTo>
                  <a:close/>
                </a:path>
                <a:path w="489584" h="267970">
                  <a:moveTo>
                    <a:pt x="24003" y="14859"/>
                  </a:moveTo>
                  <a:lnTo>
                    <a:pt x="12954" y="25908"/>
                  </a:lnTo>
                  <a:lnTo>
                    <a:pt x="24003" y="25908"/>
                  </a:lnTo>
                  <a:lnTo>
                    <a:pt x="24003" y="14859"/>
                  </a:lnTo>
                  <a:close/>
                </a:path>
                <a:path w="489584" h="267970">
                  <a:moveTo>
                    <a:pt x="25908" y="12954"/>
                  </a:moveTo>
                  <a:lnTo>
                    <a:pt x="24003" y="14859"/>
                  </a:lnTo>
                  <a:lnTo>
                    <a:pt x="24003" y="25908"/>
                  </a:lnTo>
                  <a:lnTo>
                    <a:pt x="25908" y="25908"/>
                  </a:lnTo>
                  <a:lnTo>
                    <a:pt x="25908" y="12954"/>
                  </a:lnTo>
                  <a:close/>
                </a:path>
              </a:pathLst>
            </a:custGeom>
            <a:solidFill>
              <a:srgbClr val="009ED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4" name="object 35">
              <a:extLst>
                <a:ext uri="{FF2B5EF4-FFF2-40B4-BE49-F238E27FC236}">
                  <a16:creationId xmlns:a16="http://schemas.microsoft.com/office/drawing/2014/main" id="{1DF5C823-994D-4B43-B91C-793D5345B83D}"/>
                </a:ext>
              </a:extLst>
            </p:cNvPr>
            <p:cNvSpPr/>
            <p:nvPr/>
          </p:nvSpPr>
          <p:spPr>
            <a:xfrm>
              <a:off x="6171630" y="3350705"/>
              <a:ext cx="795814" cy="471011"/>
            </a:xfrm>
            <a:custGeom>
              <a:avLst/>
              <a:gdLst/>
              <a:ahLst/>
              <a:cxnLst/>
              <a:rect l="l" t="t" r="r" b="b"/>
              <a:pathLst>
                <a:path w="1061084" h="628014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7" y="0"/>
                  </a:lnTo>
                  <a:lnTo>
                    <a:pt x="956055" y="0"/>
                  </a:lnTo>
                  <a:lnTo>
                    <a:pt x="996785" y="8225"/>
                  </a:lnTo>
                  <a:lnTo>
                    <a:pt x="1030049" y="30654"/>
                  </a:lnTo>
                  <a:lnTo>
                    <a:pt x="1052478" y="63918"/>
                  </a:lnTo>
                  <a:lnTo>
                    <a:pt x="1060703" y="104648"/>
                  </a:lnTo>
                  <a:lnTo>
                    <a:pt x="1060703" y="523240"/>
                  </a:lnTo>
                  <a:lnTo>
                    <a:pt x="1052478" y="563969"/>
                  </a:lnTo>
                  <a:lnTo>
                    <a:pt x="1030049" y="597233"/>
                  </a:lnTo>
                  <a:lnTo>
                    <a:pt x="996785" y="619662"/>
                  </a:lnTo>
                  <a:lnTo>
                    <a:pt x="956055" y="627888"/>
                  </a:lnTo>
                  <a:lnTo>
                    <a:pt x="104647" y="627888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40"/>
                  </a:lnTo>
                  <a:lnTo>
                    <a:pt x="0" y="104648"/>
                  </a:lnTo>
                  <a:close/>
                </a:path>
              </a:pathLst>
            </a:custGeom>
            <a:ln w="25908">
              <a:solidFill>
                <a:srgbClr val="009ED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5" name="object 36">
              <a:extLst>
                <a:ext uri="{FF2B5EF4-FFF2-40B4-BE49-F238E27FC236}">
                  <a16:creationId xmlns:a16="http://schemas.microsoft.com/office/drawing/2014/main" id="{81F2A500-2239-AB4E-9642-4BDED7086C18}"/>
                </a:ext>
              </a:extLst>
            </p:cNvPr>
            <p:cNvSpPr txBox="1"/>
            <p:nvPr/>
          </p:nvSpPr>
          <p:spPr>
            <a:xfrm>
              <a:off x="6283644" y="3454431"/>
              <a:ext cx="570071" cy="252601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10478" marR="3810" indent="-1429">
                <a:spcBef>
                  <a:spcPts val="79"/>
                </a:spcBef>
              </a:pP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N</a:t>
              </a:r>
              <a:r>
                <a:rPr sz="788" dirty="0">
                  <a:solidFill>
                    <a:srgbClr val="009EDF"/>
                  </a:solidFill>
                  <a:latin typeface="Lucida Sans"/>
                  <a:cs typeface="Lucida Sans"/>
                </a:rPr>
                <a:t>a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c</a:t>
              </a:r>
              <a:r>
                <a:rPr sz="788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h</a:t>
              </a:r>
              <a:r>
                <a:rPr sz="788" dirty="0">
                  <a:solidFill>
                    <a:srgbClr val="009EDF"/>
                  </a:solidFill>
                  <a:latin typeface="Lucida Sans"/>
                  <a:cs typeface="Lucida Sans"/>
                </a:rPr>
                <a:t>spe</a:t>
              </a:r>
              <a:r>
                <a:rPr sz="788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i</a:t>
              </a:r>
              <a:r>
                <a:rPr sz="788" dirty="0">
                  <a:solidFill>
                    <a:srgbClr val="009EDF"/>
                  </a:solidFill>
                  <a:latin typeface="Lucida Sans"/>
                  <a:cs typeface="Lucida Sans"/>
                </a:rPr>
                <a:t>se  </a:t>
              </a: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e</a:t>
              </a:r>
              <a:r>
                <a:rPr sz="788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n</a:t>
              </a: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t</a:t>
              </a:r>
              <a:r>
                <a:rPr sz="788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n</a:t>
              </a:r>
              <a:r>
                <a:rPr sz="788" spc="8" dirty="0">
                  <a:solidFill>
                    <a:srgbClr val="009EDF"/>
                  </a:solidFill>
                  <a:latin typeface="Lucida Sans"/>
                  <a:cs typeface="Lucida Sans"/>
                </a:rPr>
                <a:t>e</a:t>
              </a:r>
              <a:r>
                <a:rPr sz="788" spc="-8" dirty="0">
                  <a:solidFill>
                    <a:srgbClr val="009EDF"/>
                  </a:solidFill>
                  <a:latin typeface="Lucida Sans"/>
                  <a:cs typeface="Lucida Sans"/>
                </a:rPr>
                <a:t>hm</a:t>
              </a:r>
              <a:r>
                <a:rPr sz="788" spc="-4" dirty="0">
                  <a:solidFill>
                    <a:srgbClr val="009EDF"/>
                  </a:solidFill>
                  <a:latin typeface="Lucida Sans"/>
                  <a:cs typeface="Lucida Sans"/>
                </a:rPr>
                <a:t>en</a:t>
              </a:r>
              <a:endParaRPr sz="788">
                <a:latin typeface="Lucida Sans"/>
                <a:cs typeface="Lucida Sans"/>
              </a:endParaRPr>
            </a:p>
          </p:txBody>
        </p:sp>
        <p:sp>
          <p:nvSpPr>
            <p:cNvPr id="66" name="object 37">
              <a:extLst>
                <a:ext uri="{FF2B5EF4-FFF2-40B4-BE49-F238E27FC236}">
                  <a16:creationId xmlns:a16="http://schemas.microsoft.com/office/drawing/2014/main" id="{652A170C-AD3A-DB4B-8839-E6BF626950ED}"/>
                </a:ext>
              </a:extLst>
            </p:cNvPr>
            <p:cNvSpPr/>
            <p:nvPr/>
          </p:nvSpPr>
          <p:spPr>
            <a:xfrm>
              <a:off x="5360669" y="2272283"/>
              <a:ext cx="787718" cy="266700"/>
            </a:xfrm>
            <a:custGeom>
              <a:avLst/>
              <a:gdLst/>
              <a:ahLst/>
              <a:cxnLst/>
              <a:rect l="l" t="t" r="r" b="b"/>
              <a:pathLst>
                <a:path w="1050290" h="355600">
                  <a:moveTo>
                    <a:pt x="972438" y="25908"/>
                  </a:moveTo>
                  <a:lnTo>
                    <a:pt x="0" y="25908"/>
                  </a:lnTo>
                  <a:lnTo>
                    <a:pt x="0" y="355473"/>
                  </a:lnTo>
                  <a:lnTo>
                    <a:pt x="25907" y="355346"/>
                  </a:lnTo>
                  <a:lnTo>
                    <a:pt x="25907" y="51815"/>
                  </a:lnTo>
                  <a:lnTo>
                    <a:pt x="12953" y="51815"/>
                  </a:lnTo>
                  <a:lnTo>
                    <a:pt x="25907" y="38862"/>
                  </a:lnTo>
                  <a:lnTo>
                    <a:pt x="972438" y="38862"/>
                  </a:lnTo>
                  <a:lnTo>
                    <a:pt x="972438" y="25908"/>
                  </a:lnTo>
                  <a:close/>
                </a:path>
                <a:path w="1050290" h="355600">
                  <a:moveTo>
                    <a:pt x="972438" y="0"/>
                  </a:moveTo>
                  <a:lnTo>
                    <a:pt x="972438" y="77724"/>
                  </a:lnTo>
                  <a:lnTo>
                    <a:pt x="1024255" y="51815"/>
                  </a:lnTo>
                  <a:lnTo>
                    <a:pt x="985392" y="51815"/>
                  </a:lnTo>
                  <a:lnTo>
                    <a:pt x="985392" y="25908"/>
                  </a:lnTo>
                  <a:lnTo>
                    <a:pt x="1024255" y="25908"/>
                  </a:lnTo>
                  <a:lnTo>
                    <a:pt x="972438" y="0"/>
                  </a:lnTo>
                  <a:close/>
                </a:path>
                <a:path w="1050290" h="355600">
                  <a:moveTo>
                    <a:pt x="25907" y="38862"/>
                  </a:moveTo>
                  <a:lnTo>
                    <a:pt x="12953" y="51815"/>
                  </a:lnTo>
                  <a:lnTo>
                    <a:pt x="25907" y="51815"/>
                  </a:lnTo>
                  <a:lnTo>
                    <a:pt x="25907" y="38862"/>
                  </a:lnTo>
                  <a:close/>
                </a:path>
                <a:path w="1050290" h="355600">
                  <a:moveTo>
                    <a:pt x="972438" y="38862"/>
                  </a:moveTo>
                  <a:lnTo>
                    <a:pt x="25907" y="38862"/>
                  </a:lnTo>
                  <a:lnTo>
                    <a:pt x="25907" y="51815"/>
                  </a:lnTo>
                  <a:lnTo>
                    <a:pt x="972438" y="51815"/>
                  </a:lnTo>
                  <a:lnTo>
                    <a:pt x="972438" y="38862"/>
                  </a:lnTo>
                  <a:close/>
                </a:path>
                <a:path w="1050290" h="355600">
                  <a:moveTo>
                    <a:pt x="1024255" y="25908"/>
                  </a:moveTo>
                  <a:lnTo>
                    <a:pt x="985392" y="25908"/>
                  </a:lnTo>
                  <a:lnTo>
                    <a:pt x="985392" y="51815"/>
                  </a:lnTo>
                  <a:lnTo>
                    <a:pt x="1024255" y="51815"/>
                  </a:lnTo>
                  <a:lnTo>
                    <a:pt x="1050163" y="38862"/>
                  </a:lnTo>
                  <a:lnTo>
                    <a:pt x="1024255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7" name="object 38">
              <a:extLst>
                <a:ext uri="{FF2B5EF4-FFF2-40B4-BE49-F238E27FC236}">
                  <a16:creationId xmlns:a16="http://schemas.microsoft.com/office/drawing/2014/main" id="{79507625-D63C-9E46-B18C-37D121F50319}"/>
                </a:ext>
              </a:extLst>
            </p:cNvPr>
            <p:cNvSpPr/>
            <p:nvPr/>
          </p:nvSpPr>
          <p:spPr>
            <a:xfrm>
              <a:off x="5360670" y="2550604"/>
              <a:ext cx="300514" cy="741998"/>
            </a:xfrm>
            <a:custGeom>
              <a:avLst/>
              <a:gdLst/>
              <a:ahLst/>
              <a:cxnLst/>
              <a:rect l="l" t="t" r="r" b="b"/>
              <a:pathLst>
                <a:path w="400685" h="989329">
                  <a:moveTo>
                    <a:pt x="386018" y="935863"/>
                  </a:moveTo>
                  <a:lnTo>
                    <a:pt x="336168" y="935863"/>
                  </a:lnTo>
                  <a:lnTo>
                    <a:pt x="336295" y="961771"/>
                  </a:lnTo>
                  <a:lnTo>
                    <a:pt x="324740" y="961827"/>
                  </a:lnTo>
                  <a:lnTo>
                    <a:pt x="328040" y="988949"/>
                  </a:lnTo>
                  <a:lnTo>
                    <a:pt x="400557" y="941070"/>
                  </a:lnTo>
                  <a:lnTo>
                    <a:pt x="386018" y="935863"/>
                  </a:lnTo>
                  <a:close/>
                </a:path>
                <a:path w="400685" h="989329">
                  <a:moveTo>
                    <a:pt x="25907" y="0"/>
                  </a:moveTo>
                  <a:lnTo>
                    <a:pt x="0" y="0"/>
                  </a:lnTo>
                  <a:lnTo>
                    <a:pt x="0" y="963422"/>
                  </a:lnTo>
                  <a:lnTo>
                    <a:pt x="324740" y="961827"/>
                  </a:lnTo>
                  <a:lnTo>
                    <a:pt x="323341" y="950341"/>
                  </a:lnTo>
                  <a:lnTo>
                    <a:pt x="25907" y="950341"/>
                  </a:lnTo>
                  <a:lnTo>
                    <a:pt x="12953" y="937387"/>
                  </a:lnTo>
                  <a:lnTo>
                    <a:pt x="25907" y="937325"/>
                  </a:lnTo>
                  <a:lnTo>
                    <a:pt x="25907" y="0"/>
                  </a:lnTo>
                  <a:close/>
                </a:path>
                <a:path w="400685" h="989329">
                  <a:moveTo>
                    <a:pt x="336168" y="935863"/>
                  </a:moveTo>
                  <a:lnTo>
                    <a:pt x="321588" y="935931"/>
                  </a:lnTo>
                  <a:lnTo>
                    <a:pt x="324740" y="961827"/>
                  </a:lnTo>
                  <a:lnTo>
                    <a:pt x="336295" y="961771"/>
                  </a:lnTo>
                  <a:lnTo>
                    <a:pt x="336168" y="935863"/>
                  </a:lnTo>
                  <a:close/>
                </a:path>
                <a:path w="400685" h="989329">
                  <a:moveTo>
                    <a:pt x="25907" y="937325"/>
                  </a:moveTo>
                  <a:lnTo>
                    <a:pt x="12953" y="937387"/>
                  </a:lnTo>
                  <a:lnTo>
                    <a:pt x="25907" y="950341"/>
                  </a:lnTo>
                  <a:lnTo>
                    <a:pt x="25907" y="937325"/>
                  </a:lnTo>
                  <a:close/>
                </a:path>
                <a:path w="400685" h="989329">
                  <a:moveTo>
                    <a:pt x="321588" y="935931"/>
                  </a:moveTo>
                  <a:lnTo>
                    <a:pt x="25907" y="937325"/>
                  </a:lnTo>
                  <a:lnTo>
                    <a:pt x="25907" y="950341"/>
                  </a:lnTo>
                  <a:lnTo>
                    <a:pt x="323341" y="950341"/>
                  </a:lnTo>
                  <a:lnTo>
                    <a:pt x="321588" y="935931"/>
                  </a:lnTo>
                  <a:close/>
                </a:path>
                <a:path w="400685" h="989329">
                  <a:moveTo>
                    <a:pt x="318642" y="911733"/>
                  </a:moveTo>
                  <a:lnTo>
                    <a:pt x="321588" y="935931"/>
                  </a:lnTo>
                  <a:lnTo>
                    <a:pt x="386018" y="935863"/>
                  </a:lnTo>
                  <a:lnTo>
                    <a:pt x="318642" y="9117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8" name="object 39">
              <a:extLst>
                <a:ext uri="{FF2B5EF4-FFF2-40B4-BE49-F238E27FC236}">
                  <a16:creationId xmlns:a16="http://schemas.microsoft.com/office/drawing/2014/main" id="{524867FB-BAA1-CF4D-B3A1-20C053C918EC}"/>
                </a:ext>
              </a:extLst>
            </p:cNvPr>
            <p:cNvSpPr/>
            <p:nvPr/>
          </p:nvSpPr>
          <p:spPr>
            <a:xfrm>
              <a:off x="5236558" y="2488501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70" h="356870">
                  <a:moveTo>
                    <a:pt x="178181" y="0"/>
                  </a:moveTo>
                  <a:lnTo>
                    <a:pt x="0" y="178181"/>
                  </a:lnTo>
                  <a:lnTo>
                    <a:pt x="178181" y="356362"/>
                  </a:lnTo>
                  <a:lnTo>
                    <a:pt x="356488" y="178181"/>
                  </a:lnTo>
                  <a:lnTo>
                    <a:pt x="1781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9" name="object 40">
              <a:extLst>
                <a:ext uri="{FF2B5EF4-FFF2-40B4-BE49-F238E27FC236}">
                  <a16:creationId xmlns:a16="http://schemas.microsoft.com/office/drawing/2014/main" id="{5B174EC6-6CA0-0648-99F9-ECE19FD67E6F}"/>
                </a:ext>
              </a:extLst>
            </p:cNvPr>
            <p:cNvSpPr/>
            <p:nvPr/>
          </p:nvSpPr>
          <p:spPr>
            <a:xfrm>
              <a:off x="5236558" y="2488501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70" h="356870">
                  <a:moveTo>
                    <a:pt x="178181" y="0"/>
                  </a:moveTo>
                  <a:lnTo>
                    <a:pt x="356488" y="178181"/>
                  </a:lnTo>
                  <a:lnTo>
                    <a:pt x="178181" y="356362"/>
                  </a:lnTo>
                  <a:lnTo>
                    <a:pt x="0" y="178181"/>
                  </a:lnTo>
                  <a:lnTo>
                    <a:pt x="178181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0" name="object 41">
              <a:extLst>
                <a:ext uri="{FF2B5EF4-FFF2-40B4-BE49-F238E27FC236}">
                  <a16:creationId xmlns:a16="http://schemas.microsoft.com/office/drawing/2014/main" id="{DC95C624-D878-F44B-8EC9-DE8941D8BF32}"/>
                </a:ext>
              </a:extLst>
            </p:cNvPr>
            <p:cNvSpPr/>
            <p:nvPr/>
          </p:nvSpPr>
          <p:spPr>
            <a:xfrm>
              <a:off x="5369814" y="2538602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h="218439">
                  <a:moveTo>
                    <a:pt x="0" y="0"/>
                  </a:moveTo>
                  <a:lnTo>
                    <a:pt x="0" y="217932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1" name="object 42">
              <a:extLst>
                <a:ext uri="{FF2B5EF4-FFF2-40B4-BE49-F238E27FC236}">
                  <a16:creationId xmlns:a16="http://schemas.microsoft.com/office/drawing/2014/main" id="{B2E592AB-7DBF-304C-A71F-0D0653F9AF0F}"/>
                </a:ext>
              </a:extLst>
            </p:cNvPr>
            <p:cNvSpPr/>
            <p:nvPr/>
          </p:nvSpPr>
          <p:spPr>
            <a:xfrm>
              <a:off x="5287517" y="2620328"/>
              <a:ext cx="163830" cy="0"/>
            </a:xfrm>
            <a:custGeom>
              <a:avLst/>
              <a:gdLst/>
              <a:ahLst/>
              <a:cxnLst/>
              <a:rect l="l" t="t" r="r" b="b"/>
              <a:pathLst>
                <a:path w="218439">
                  <a:moveTo>
                    <a:pt x="0" y="0"/>
                  </a:moveTo>
                  <a:lnTo>
                    <a:pt x="217932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2" name="object 43">
              <a:extLst>
                <a:ext uri="{FF2B5EF4-FFF2-40B4-BE49-F238E27FC236}">
                  <a16:creationId xmlns:a16="http://schemas.microsoft.com/office/drawing/2014/main" id="{19336D92-00D3-B44D-8E0E-00DEF2377B0C}"/>
                </a:ext>
              </a:extLst>
            </p:cNvPr>
            <p:cNvSpPr txBox="1"/>
            <p:nvPr/>
          </p:nvSpPr>
          <p:spPr>
            <a:xfrm>
              <a:off x="5745290" y="3151061"/>
              <a:ext cx="120491" cy="193803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>
                <a:spcBef>
                  <a:spcPts val="71"/>
                </a:spcBef>
              </a:pPr>
              <a:r>
                <a:rPr sz="1200" b="1" spc="-4" dirty="0">
                  <a:solidFill>
                    <a:srgbClr val="009EDF"/>
                  </a:solidFill>
                  <a:latin typeface="Arial"/>
                  <a:cs typeface="Arial"/>
                </a:rPr>
                <a:t>X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73" name="object 44">
              <a:extLst>
                <a:ext uri="{FF2B5EF4-FFF2-40B4-BE49-F238E27FC236}">
                  <a16:creationId xmlns:a16="http://schemas.microsoft.com/office/drawing/2014/main" id="{285543C5-548B-284C-A512-A71A53BF35F7}"/>
                </a:ext>
              </a:extLst>
            </p:cNvPr>
            <p:cNvSpPr/>
            <p:nvPr/>
          </p:nvSpPr>
          <p:spPr>
            <a:xfrm>
              <a:off x="4934903" y="2591181"/>
              <a:ext cx="302799" cy="582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4" name="object 45">
              <a:extLst>
                <a:ext uri="{FF2B5EF4-FFF2-40B4-BE49-F238E27FC236}">
                  <a16:creationId xmlns:a16="http://schemas.microsoft.com/office/drawing/2014/main" id="{22DCD4A9-4EF0-7348-9F18-24DDD99C8E66}"/>
                </a:ext>
              </a:extLst>
            </p:cNvPr>
            <p:cNvSpPr/>
            <p:nvPr/>
          </p:nvSpPr>
          <p:spPr>
            <a:xfrm>
              <a:off x="6967157" y="2276857"/>
              <a:ext cx="302799" cy="194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5" name="object 46">
              <a:extLst>
                <a:ext uri="{FF2B5EF4-FFF2-40B4-BE49-F238E27FC236}">
                  <a16:creationId xmlns:a16="http://schemas.microsoft.com/office/drawing/2014/main" id="{FF6D7DC2-3EDD-EC40-8687-F42BD5539D3A}"/>
                </a:ext>
              </a:extLst>
            </p:cNvPr>
            <p:cNvSpPr/>
            <p:nvPr/>
          </p:nvSpPr>
          <p:spPr>
            <a:xfrm>
              <a:off x="6967157" y="2943226"/>
              <a:ext cx="302799" cy="194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6" name="object 47">
              <a:extLst>
                <a:ext uri="{FF2B5EF4-FFF2-40B4-BE49-F238E27FC236}">
                  <a16:creationId xmlns:a16="http://schemas.microsoft.com/office/drawing/2014/main" id="{436B659B-1AD6-7A45-801F-72DBCD6BDA49}"/>
                </a:ext>
              </a:extLst>
            </p:cNvPr>
            <p:cNvSpPr/>
            <p:nvPr/>
          </p:nvSpPr>
          <p:spPr>
            <a:xfrm>
              <a:off x="6967157" y="3581020"/>
              <a:ext cx="302799" cy="194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7" name="object 48">
              <a:extLst>
                <a:ext uri="{FF2B5EF4-FFF2-40B4-BE49-F238E27FC236}">
                  <a16:creationId xmlns:a16="http://schemas.microsoft.com/office/drawing/2014/main" id="{96A0FFC2-CB1E-3A45-B3B5-01CE3598C0C5}"/>
                </a:ext>
              </a:extLst>
            </p:cNvPr>
            <p:cNvSpPr txBox="1"/>
            <p:nvPr/>
          </p:nvSpPr>
          <p:spPr>
            <a:xfrm>
              <a:off x="4465130" y="2319014"/>
              <a:ext cx="473869" cy="1117614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7200" b="1" dirty="0">
                  <a:solidFill>
                    <a:srgbClr val="7E7E7E"/>
                  </a:solidFill>
                  <a:latin typeface="Lucida Sans"/>
                  <a:cs typeface="Lucida Sans"/>
                </a:rPr>
                <a:t>?</a:t>
              </a:r>
              <a:endParaRPr sz="7200">
                <a:latin typeface="Lucida Sans"/>
                <a:cs typeface="Lucid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48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spc="-4" dirty="0"/>
              <a:t>Verwendung von Gateways</a:t>
            </a:r>
          </a:p>
          <a:p>
            <a:pPr algn="ctr"/>
            <a:r>
              <a:rPr lang="de-DE" sz="1050" spc="-4" dirty="0"/>
              <a:t>Vermeidung </a:t>
            </a:r>
            <a:r>
              <a:rPr lang="de-DE" sz="1050" dirty="0"/>
              <a:t>von „Deadlocks“ </a:t>
            </a:r>
            <a:r>
              <a:rPr lang="de-DE" sz="1050" spc="-4" dirty="0"/>
              <a:t>durch angeheftete</a:t>
            </a:r>
            <a:r>
              <a:rPr lang="de-DE" sz="1050" spc="-11" dirty="0"/>
              <a:t> </a:t>
            </a:r>
            <a:r>
              <a:rPr lang="de-DE" sz="1050" spc="-4" dirty="0"/>
              <a:t>Kompensationen</a:t>
            </a:r>
            <a:endParaRPr lang="en-US" sz="1050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4D5EE5B-C050-CD45-985D-301F5A618803}"/>
              </a:ext>
            </a:extLst>
          </p:cNvPr>
          <p:cNvGrpSpPr/>
          <p:nvPr/>
        </p:nvGrpSpPr>
        <p:grpSpPr>
          <a:xfrm>
            <a:off x="1498593" y="1348967"/>
            <a:ext cx="6146806" cy="3515964"/>
            <a:chOff x="1440713" y="1136713"/>
            <a:chExt cx="6146806" cy="3515964"/>
          </a:xfrm>
        </p:grpSpPr>
        <p:sp>
          <p:nvSpPr>
            <p:cNvPr id="51" name="object 3">
              <a:extLst>
                <a:ext uri="{FF2B5EF4-FFF2-40B4-BE49-F238E27FC236}">
                  <a16:creationId xmlns:a16="http://schemas.microsoft.com/office/drawing/2014/main" id="{2CF5A7B5-6B43-1041-AF8B-E427E38E4172}"/>
                </a:ext>
              </a:extLst>
            </p:cNvPr>
            <p:cNvSpPr/>
            <p:nvPr/>
          </p:nvSpPr>
          <p:spPr>
            <a:xfrm>
              <a:off x="4228528" y="2448307"/>
              <a:ext cx="1100138" cy="443389"/>
            </a:xfrm>
            <a:custGeom>
              <a:avLst/>
              <a:gdLst/>
              <a:ahLst/>
              <a:cxnLst/>
              <a:rect l="l" t="t" r="r" b="b"/>
              <a:pathLst>
                <a:path w="1466850" h="591185">
                  <a:moveTo>
                    <a:pt x="1388999" y="512952"/>
                  </a:moveTo>
                  <a:lnTo>
                    <a:pt x="1388999" y="590676"/>
                  </a:lnTo>
                  <a:lnTo>
                    <a:pt x="1440815" y="564768"/>
                  </a:lnTo>
                  <a:lnTo>
                    <a:pt x="1401952" y="564768"/>
                  </a:lnTo>
                  <a:lnTo>
                    <a:pt x="1401952" y="538860"/>
                  </a:lnTo>
                  <a:lnTo>
                    <a:pt x="1440814" y="538860"/>
                  </a:lnTo>
                  <a:lnTo>
                    <a:pt x="1388999" y="512952"/>
                  </a:lnTo>
                  <a:close/>
                </a:path>
                <a:path w="1466850" h="591185">
                  <a:moveTo>
                    <a:pt x="49784" y="12953"/>
                  </a:moveTo>
                  <a:lnTo>
                    <a:pt x="49784" y="564768"/>
                  </a:lnTo>
                  <a:lnTo>
                    <a:pt x="1388999" y="564768"/>
                  </a:lnTo>
                  <a:lnTo>
                    <a:pt x="1388999" y="551814"/>
                  </a:lnTo>
                  <a:lnTo>
                    <a:pt x="75691" y="551814"/>
                  </a:lnTo>
                  <a:lnTo>
                    <a:pt x="62737" y="538860"/>
                  </a:lnTo>
                  <a:lnTo>
                    <a:pt x="75691" y="538860"/>
                  </a:lnTo>
                  <a:lnTo>
                    <a:pt x="75691" y="25907"/>
                  </a:lnTo>
                  <a:lnTo>
                    <a:pt x="62737" y="25907"/>
                  </a:lnTo>
                  <a:lnTo>
                    <a:pt x="49784" y="12953"/>
                  </a:lnTo>
                  <a:close/>
                </a:path>
                <a:path w="1466850" h="591185">
                  <a:moveTo>
                    <a:pt x="1440814" y="538860"/>
                  </a:moveTo>
                  <a:lnTo>
                    <a:pt x="1401952" y="538860"/>
                  </a:lnTo>
                  <a:lnTo>
                    <a:pt x="1401952" y="564768"/>
                  </a:lnTo>
                  <a:lnTo>
                    <a:pt x="1440815" y="564768"/>
                  </a:lnTo>
                  <a:lnTo>
                    <a:pt x="1466723" y="551814"/>
                  </a:lnTo>
                  <a:lnTo>
                    <a:pt x="1440814" y="538860"/>
                  </a:lnTo>
                  <a:close/>
                </a:path>
                <a:path w="1466850" h="591185">
                  <a:moveTo>
                    <a:pt x="75691" y="538860"/>
                  </a:moveTo>
                  <a:lnTo>
                    <a:pt x="62737" y="538860"/>
                  </a:lnTo>
                  <a:lnTo>
                    <a:pt x="75691" y="551814"/>
                  </a:lnTo>
                  <a:lnTo>
                    <a:pt x="75691" y="538860"/>
                  </a:lnTo>
                  <a:close/>
                </a:path>
                <a:path w="1466850" h="591185">
                  <a:moveTo>
                    <a:pt x="1388999" y="538860"/>
                  </a:moveTo>
                  <a:lnTo>
                    <a:pt x="75691" y="538860"/>
                  </a:lnTo>
                  <a:lnTo>
                    <a:pt x="75691" y="551814"/>
                  </a:lnTo>
                  <a:lnTo>
                    <a:pt x="1388999" y="551814"/>
                  </a:lnTo>
                  <a:lnTo>
                    <a:pt x="1388999" y="538860"/>
                  </a:lnTo>
                  <a:close/>
                </a:path>
                <a:path w="1466850" h="591185">
                  <a:moveTo>
                    <a:pt x="75691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49784" y="25907"/>
                  </a:lnTo>
                  <a:lnTo>
                    <a:pt x="49784" y="12953"/>
                  </a:lnTo>
                  <a:lnTo>
                    <a:pt x="75691" y="12953"/>
                  </a:lnTo>
                  <a:lnTo>
                    <a:pt x="75691" y="0"/>
                  </a:lnTo>
                  <a:close/>
                </a:path>
                <a:path w="1466850" h="591185">
                  <a:moveTo>
                    <a:pt x="75691" y="12953"/>
                  </a:moveTo>
                  <a:lnTo>
                    <a:pt x="49784" y="12953"/>
                  </a:lnTo>
                  <a:lnTo>
                    <a:pt x="62737" y="25907"/>
                  </a:lnTo>
                  <a:lnTo>
                    <a:pt x="75691" y="25907"/>
                  </a:lnTo>
                  <a:lnTo>
                    <a:pt x="75691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2" name="object 4">
              <a:extLst>
                <a:ext uri="{FF2B5EF4-FFF2-40B4-BE49-F238E27FC236}">
                  <a16:creationId xmlns:a16="http://schemas.microsoft.com/office/drawing/2014/main" id="{4F874EF7-625C-3143-9B18-A68D16376FEE}"/>
                </a:ext>
              </a:extLst>
            </p:cNvPr>
            <p:cNvSpPr/>
            <p:nvPr/>
          </p:nvSpPr>
          <p:spPr>
            <a:xfrm>
              <a:off x="2869502" y="2125408"/>
              <a:ext cx="795814" cy="472440"/>
            </a:xfrm>
            <a:custGeom>
              <a:avLst/>
              <a:gdLst/>
              <a:ahLst/>
              <a:cxnLst/>
              <a:rect l="l" t="t" r="r" b="b"/>
              <a:pathLst>
                <a:path w="1061085" h="629920">
                  <a:moveTo>
                    <a:pt x="0" y="104901"/>
                  </a:moveTo>
                  <a:lnTo>
                    <a:pt x="8247" y="64079"/>
                  </a:lnTo>
                  <a:lnTo>
                    <a:pt x="30733" y="30733"/>
                  </a:lnTo>
                  <a:lnTo>
                    <a:pt x="64079" y="8247"/>
                  </a:lnTo>
                  <a:lnTo>
                    <a:pt x="104902" y="0"/>
                  </a:lnTo>
                  <a:lnTo>
                    <a:pt x="955801" y="0"/>
                  </a:lnTo>
                  <a:lnTo>
                    <a:pt x="996624" y="8247"/>
                  </a:lnTo>
                  <a:lnTo>
                    <a:pt x="1029970" y="30734"/>
                  </a:lnTo>
                  <a:lnTo>
                    <a:pt x="1052456" y="64079"/>
                  </a:lnTo>
                  <a:lnTo>
                    <a:pt x="1060703" y="104901"/>
                  </a:lnTo>
                  <a:lnTo>
                    <a:pt x="1060703" y="524510"/>
                  </a:lnTo>
                  <a:lnTo>
                    <a:pt x="1052456" y="565332"/>
                  </a:lnTo>
                  <a:lnTo>
                    <a:pt x="1029969" y="598678"/>
                  </a:lnTo>
                  <a:lnTo>
                    <a:pt x="996624" y="621164"/>
                  </a:lnTo>
                  <a:lnTo>
                    <a:pt x="955801" y="629412"/>
                  </a:lnTo>
                  <a:lnTo>
                    <a:pt x="104902" y="629412"/>
                  </a:lnTo>
                  <a:lnTo>
                    <a:pt x="64079" y="621164"/>
                  </a:lnTo>
                  <a:lnTo>
                    <a:pt x="30734" y="598677"/>
                  </a:lnTo>
                  <a:lnTo>
                    <a:pt x="8247" y="565332"/>
                  </a:lnTo>
                  <a:lnTo>
                    <a:pt x="0" y="524510"/>
                  </a:lnTo>
                  <a:lnTo>
                    <a:pt x="0" y="10490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3" name="object 5">
              <a:extLst>
                <a:ext uri="{FF2B5EF4-FFF2-40B4-BE49-F238E27FC236}">
                  <a16:creationId xmlns:a16="http://schemas.microsoft.com/office/drawing/2014/main" id="{75F9CE08-60DE-604D-9ADC-15CFF748BCC5}"/>
                </a:ext>
              </a:extLst>
            </p:cNvPr>
            <p:cNvSpPr txBox="1"/>
            <p:nvPr/>
          </p:nvSpPr>
          <p:spPr>
            <a:xfrm>
              <a:off x="2959800" y="2195322"/>
              <a:ext cx="613886" cy="321242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 marR="3810" algn="ctr">
                <a:spcBef>
                  <a:spcPts val="75"/>
                </a:spcBef>
              </a:pPr>
              <a:r>
                <a:rPr sz="675" spc="15" dirty="0">
                  <a:latin typeface="Lucida Sans"/>
                  <a:cs typeface="Lucida Sans"/>
                </a:rPr>
                <a:t>W</a:t>
              </a:r>
              <a:r>
                <a:rPr sz="675" spc="4" dirty="0">
                  <a:latin typeface="Lucida Sans"/>
                  <a:cs typeface="Lucida Sans"/>
                </a:rPr>
                <a:t>a</a:t>
              </a:r>
              <a:r>
                <a:rPr sz="675" dirty="0">
                  <a:latin typeface="Lucida Sans"/>
                  <a:cs typeface="Lucida Sans"/>
                </a:rPr>
                <a:t>rene</a:t>
              </a:r>
              <a:r>
                <a:rPr sz="675" spc="-8" dirty="0">
                  <a:latin typeface="Lucida Sans"/>
                  <a:cs typeface="Lucida Sans"/>
                </a:rPr>
                <a:t>i</a:t>
              </a:r>
              <a:r>
                <a:rPr sz="675" dirty="0">
                  <a:latin typeface="Lucida Sans"/>
                  <a:cs typeface="Lucida Sans"/>
                </a:rPr>
                <a:t>ng</a:t>
              </a:r>
              <a:r>
                <a:rPr sz="675" spc="4" dirty="0">
                  <a:latin typeface="Lucida Sans"/>
                  <a:cs typeface="Lucida Sans"/>
                </a:rPr>
                <a:t>a</a:t>
              </a:r>
              <a:r>
                <a:rPr sz="675" dirty="0">
                  <a:latin typeface="Lucida Sans"/>
                  <a:cs typeface="Lucida Sans"/>
                </a:rPr>
                <a:t>ng  </a:t>
              </a:r>
              <a:r>
                <a:rPr sz="675" spc="-4" dirty="0">
                  <a:latin typeface="Lucida Sans"/>
                  <a:cs typeface="Lucida Sans"/>
                </a:rPr>
                <a:t>im </a:t>
              </a:r>
              <a:r>
                <a:rPr sz="675" dirty="0">
                  <a:latin typeface="Lucida Sans"/>
                  <a:cs typeface="Lucida Sans"/>
                </a:rPr>
                <a:t>Lager  buchen</a:t>
              </a:r>
              <a:endParaRPr sz="675">
                <a:latin typeface="Lucida Sans"/>
                <a:cs typeface="Lucida Sans"/>
              </a:endParaRPr>
            </a:p>
          </p:txBody>
        </p:sp>
        <p:sp>
          <p:nvSpPr>
            <p:cNvPr id="54" name="object 6">
              <a:extLst>
                <a:ext uri="{FF2B5EF4-FFF2-40B4-BE49-F238E27FC236}">
                  <a16:creationId xmlns:a16="http://schemas.microsoft.com/office/drawing/2014/main" id="{6FA8F9B9-1811-E846-8188-3BCF250C00DA}"/>
                </a:ext>
              </a:extLst>
            </p:cNvPr>
            <p:cNvSpPr/>
            <p:nvPr/>
          </p:nvSpPr>
          <p:spPr>
            <a:xfrm>
              <a:off x="2898077" y="1270445"/>
              <a:ext cx="796766" cy="472440"/>
            </a:xfrm>
            <a:custGeom>
              <a:avLst/>
              <a:gdLst/>
              <a:ahLst/>
              <a:cxnLst/>
              <a:rect l="l" t="t" r="r" b="b"/>
              <a:pathLst>
                <a:path w="1062354" h="629919">
                  <a:moveTo>
                    <a:pt x="0" y="104901"/>
                  </a:moveTo>
                  <a:lnTo>
                    <a:pt x="8247" y="64079"/>
                  </a:lnTo>
                  <a:lnTo>
                    <a:pt x="30733" y="30733"/>
                  </a:lnTo>
                  <a:lnTo>
                    <a:pt x="64079" y="8247"/>
                  </a:lnTo>
                  <a:lnTo>
                    <a:pt x="104902" y="0"/>
                  </a:lnTo>
                  <a:lnTo>
                    <a:pt x="957326" y="0"/>
                  </a:lnTo>
                  <a:lnTo>
                    <a:pt x="998148" y="8247"/>
                  </a:lnTo>
                  <a:lnTo>
                    <a:pt x="1031494" y="30734"/>
                  </a:lnTo>
                  <a:lnTo>
                    <a:pt x="1053980" y="64079"/>
                  </a:lnTo>
                  <a:lnTo>
                    <a:pt x="1062227" y="104901"/>
                  </a:lnTo>
                  <a:lnTo>
                    <a:pt x="1062227" y="524510"/>
                  </a:lnTo>
                  <a:lnTo>
                    <a:pt x="1053980" y="565332"/>
                  </a:lnTo>
                  <a:lnTo>
                    <a:pt x="1031493" y="598678"/>
                  </a:lnTo>
                  <a:lnTo>
                    <a:pt x="998148" y="621164"/>
                  </a:lnTo>
                  <a:lnTo>
                    <a:pt x="957326" y="629412"/>
                  </a:lnTo>
                  <a:lnTo>
                    <a:pt x="104902" y="629412"/>
                  </a:lnTo>
                  <a:lnTo>
                    <a:pt x="64079" y="621164"/>
                  </a:lnTo>
                  <a:lnTo>
                    <a:pt x="30734" y="598677"/>
                  </a:lnTo>
                  <a:lnTo>
                    <a:pt x="8247" y="565332"/>
                  </a:lnTo>
                  <a:lnTo>
                    <a:pt x="0" y="524510"/>
                  </a:lnTo>
                  <a:lnTo>
                    <a:pt x="0" y="10490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5" name="object 7">
              <a:extLst>
                <a:ext uri="{FF2B5EF4-FFF2-40B4-BE49-F238E27FC236}">
                  <a16:creationId xmlns:a16="http://schemas.microsoft.com/office/drawing/2014/main" id="{F66B9906-5C6F-B545-AEE7-26349B411663}"/>
                </a:ext>
              </a:extLst>
            </p:cNvPr>
            <p:cNvSpPr txBox="1"/>
            <p:nvPr/>
          </p:nvSpPr>
          <p:spPr>
            <a:xfrm>
              <a:off x="2988565" y="1391603"/>
              <a:ext cx="613886" cy="21736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76676" marR="3810" indent="-67628">
                <a:spcBef>
                  <a:spcPts val="75"/>
                </a:spcBef>
              </a:pPr>
              <a:r>
                <a:rPr sz="675" spc="15" dirty="0">
                  <a:latin typeface="Lucida Sans"/>
                  <a:cs typeface="Lucida Sans"/>
                </a:rPr>
                <a:t>W</a:t>
              </a:r>
              <a:r>
                <a:rPr sz="675" spc="4" dirty="0">
                  <a:latin typeface="Lucida Sans"/>
                  <a:cs typeface="Lucida Sans"/>
                </a:rPr>
                <a:t>a</a:t>
              </a:r>
              <a:r>
                <a:rPr sz="675" dirty="0">
                  <a:latin typeface="Lucida Sans"/>
                  <a:cs typeface="Lucida Sans"/>
                </a:rPr>
                <a:t>rene</a:t>
              </a:r>
              <a:r>
                <a:rPr sz="675" spc="-8" dirty="0">
                  <a:latin typeface="Lucida Sans"/>
                  <a:cs typeface="Lucida Sans"/>
                </a:rPr>
                <a:t>i</a:t>
              </a:r>
              <a:r>
                <a:rPr sz="675" dirty="0">
                  <a:latin typeface="Lucida Sans"/>
                  <a:cs typeface="Lucida Sans"/>
                </a:rPr>
                <a:t>ng</a:t>
              </a:r>
              <a:r>
                <a:rPr sz="675" spc="4" dirty="0">
                  <a:latin typeface="Lucida Sans"/>
                  <a:cs typeface="Lucida Sans"/>
                </a:rPr>
                <a:t>a</a:t>
              </a:r>
              <a:r>
                <a:rPr sz="675" dirty="0">
                  <a:latin typeface="Lucida Sans"/>
                  <a:cs typeface="Lucida Sans"/>
                </a:rPr>
                <a:t>ng  </a:t>
              </a:r>
              <a:r>
                <a:rPr sz="675" spc="-4" dirty="0">
                  <a:latin typeface="Lucida Sans"/>
                  <a:cs typeface="Lucida Sans"/>
                </a:rPr>
                <a:t>fakturieren</a:t>
              </a:r>
              <a:endParaRPr sz="675">
                <a:latin typeface="Lucida Sans"/>
                <a:cs typeface="Lucida Sans"/>
              </a:endParaRPr>
            </a:p>
          </p:txBody>
        </p:sp>
        <p:sp>
          <p:nvSpPr>
            <p:cNvPr id="56" name="object 8">
              <a:extLst>
                <a:ext uri="{FF2B5EF4-FFF2-40B4-BE49-F238E27FC236}">
                  <a16:creationId xmlns:a16="http://schemas.microsoft.com/office/drawing/2014/main" id="{6F3EB43A-3541-0D45-9129-8AB7C4EF691C}"/>
                </a:ext>
              </a:extLst>
            </p:cNvPr>
            <p:cNvSpPr/>
            <p:nvPr/>
          </p:nvSpPr>
          <p:spPr>
            <a:xfrm>
              <a:off x="4727352" y="1814417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70" h="356869">
                  <a:moveTo>
                    <a:pt x="178180" y="0"/>
                  </a:moveTo>
                  <a:lnTo>
                    <a:pt x="356362" y="178180"/>
                  </a:lnTo>
                  <a:lnTo>
                    <a:pt x="178180" y="356362"/>
                  </a:lnTo>
                  <a:lnTo>
                    <a:pt x="0" y="178180"/>
                  </a:lnTo>
                  <a:lnTo>
                    <a:pt x="17818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7" name="object 9">
              <a:extLst>
                <a:ext uri="{FF2B5EF4-FFF2-40B4-BE49-F238E27FC236}">
                  <a16:creationId xmlns:a16="http://schemas.microsoft.com/office/drawing/2014/main" id="{303924C7-4D22-644F-B6B9-D90E12F62E5B}"/>
                </a:ext>
              </a:extLst>
            </p:cNvPr>
            <p:cNvSpPr/>
            <p:nvPr/>
          </p:nvSpPr>
          <p:spPr>
            <a:xfrm>
              <a:off x="4860035" y="1864233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h="218439">
                  <a:moveTo>
                    <a:pt x="0" y="0"/>
                  </a:moveTo>
                  <a:lnTo>
                    <a:pt x="0" y="217932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8" name="object 10">
              <a:extLst>
                <a:ext uri="{FF2B5EF4-FFF2-40B4-BE49-F238E27FC236}">
                  <a16:creationId xmlns:a16="http://schemas.microsoft.com/office/drawing/2014/main" id="{30F4B5CF-99C5-2D49-ACCF-E006353C727B}"/>
                </a:ext>
              </a:extLst>
            </p:cNvPr>
            <p:cNvSpPr/>
            <p:nvPr/>
          </p:nvSpPr>
          <p:spPr>
            <a:xfrm>
              <a:off x="4778883" y="1945958"/>
              <a:ext cx="163830" cy="0"/>
            </a:xfrm>
            <a:custGeom>
              <a:avLst/>
              <a:gdLst/>
              <a:ahLst/>
              <a:cxnLst/>
              <a:rect l="l" t="t" r="r" b="b"/>
              <a:pathLst>
                <a:path w="218439">
                  <a:moveTo>
                    <a:pt x="0" y="0"/>
                  </a:moveTo>
                  <a:lnTo>
                    <a:pt x="217932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8" name="object 11">
              <a:extLst>
                <a:ext uri="{FF2B5EF4-FFF2-40B4-BE49-F238E27FC236}">
                  <a16:creationId xmlns:a16="http://schemas.microsoft.com/office/drawing/2014/main" id="{42552702-49D5-5047-96D5-2B82DE8F2EAF}"/>
                </a:ext>
              </a:extLst>
            </p:cNvPr>
            <p:cNvSpPr/>
            <p:nvPr/>
          </p:nvSpPr>
          <p:spPr>
            <a:xfrm>
              <a:off x="5354385" y="1814514"/>
              <a:ext cx="270034" cy="270986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0" y="180594"/>
                  </a:moveTo>
                  <a:lnTo>
                    <a:pt x="6424" y="132600"/>
                  </a:lnTo>
                  <a:lnTo>
                    <a:pt x="24553" y="89464"/>
                  </a:lnTo>
                  <a:lnTo>
                    <a:pt x="52673" y="52911"/>
                  </a:lnTo>
                  <a:lnTo>
                    <a:pt x="89069" y="24666"/>
                  </a:lnTo>
                  <a:lnTo>
                    <a:pt x="132027" y="6454"/>
                  </a:lnTo>
                  <a:lnTo>
                    <a:pt x="179832" y="0"/>
                  </a:lnTo>
                  <a:lnTo>
                    <a:pt x="227636" y="6454"/>
                  </a:lnTo>
                  <a:lnTo>
                    <a:pt x="270594" y="24666"/>
                  </a:lnTo>
                  <a:lnTo>
                    <a:pt x="306990" y="52911"/>
                  </a:lnTo>
                  <a:lnTo>
                    <a:pt x="335110" y="89464"/>
                  </a:lnTo>
                  <a:lnTo>
                    <a:pt x="353239" y="132600"/>
                  </a:lnTo>
                  <a:lnTo>
                    <a:pt x="359663" y="180594"/>
                  </a:lnTo>
                  <a:lnTo>
                    <a:pt x="353239" y="228587"/>
                  </a:lnTo>
                  <a:lnTo>
                    <a:pt x="335110" y="271723"/>
                  </a:lnTo>
                  <a:lnTo>
                    <a:pt x="306990" y="308276"/>
                  </a:lnTo>
                  <a:lnTo>
                    <a:pt x="270594" y="336521"/>
                  </a:lnTo>
                  <a:lnTo>
                    <a:pt x="227636" y="354733"/>
                  </a:lnTo>
                  <a:lnTo>
                    <a:pt x="179832" y="361188"/>
                  </a:lnTo>
                  <a:lnTo>
                    <a:pt x="132027" y="354733"/>
                  </a:lnTo>
                  <a:lnTo>
                    <a:pt x="89069" y="336521"/>
                  </a:lnTo>
                  <a:lnTo>
                    <a:pt x="52673" y="308276"/>
                  </a:lnTo>
                  <a:lnTo>
                    <a:pt x="24553" y="271723"/>
                  </a:lnTo>
                  <a:lnTo>
                    <a:pt x="6424" y="228587"/>
                  </a:lnTo>
                  <a:lnTo>
                    <a:pt x="0" y="18059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9" name="object 12">
              <a:extLst>
                <a:ext uri="{FF2B5EF4-FFF2-40B4-BE49-F238E27FC236}">
                  <a16:creationId xmlns:a16="http://schemas.microsoft.com/office/drawing/2014/main" id="{94326E5F-3194-3B4E-87F8-25A5E2C981DC}"/>
                </a:ext>
              </a:extLst>
            </p:cNvPr>
            <p:cNvSpPr/>
            <p:nvPr/>
          </p:nvSpPr>
          <p:spPr>
            <a:xfrm>
              <a:off x="1632776" y="1806513"/>
              <a:ext cx="270034" cy="270034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1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3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1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0" name="object 13">
              <a:extLst>
                <a:ext uri="{FF2B5EF4-FFF2-40B4-BE49-F238E27FC236}">
                  <a16:creationId xmlns:a16="http://schemas.microsoft.com/office/drawing/2014/main" id="{3D895F46-2E02-3F42-99B5-B6AB88DDE298}"/>
                </a:ext>
              </a:extLst>
            </p:cNvPr>
            <p:cNvSpPr/>
            <p:nvPr/>
          </p:nvSpPr>
          <p:spPr>
            <a:xfrm>
              <a:off x="2434115" y="1476755"/>
              <a:ext cx="464344" cy="330518"/>
            </a:xfrm>
            <a:custGeom>
              <a:avLst/>
              <a:gdLst/>
              <a:ahLst/>
              <a:cxnLst/>
              <a:rect l="l" t="t" r="r" b="b"/>
              <a:pathLst>
                <a:path w="619125" h="440689">
                  <a:moveTo>
                    <a:pt x="541146" y="25907"/>
                  </a:moveTo>
                  <a:lnTo>
                    <a:pt x="0" y="25907"/>
                  </a:lnTo>
                  <a:lnTo>
                    <a:pt x="0" y="440689"/>
                  </a:lnTo>
                  <a:lnTo>
                    <a:pt x="16637" y="440689"/>
                  </a:lnTo>
                  <a:lnTo>
                    <a:pt x="16637" y="418464"/>
                  </a:lnTo>
                  <a:lnTo>
                    <a:pt x="12953" y="414781"/>
                  </a:lnTo>
                  <a:lnTo>
                    <a:pt x="25907" y="414781"/>
                  </a:lnTo>
                  <a:lnTo>
                    <a:pt x="25907" y="51815"/>
                  </a:lnTo>
                  <a:lnTo>
                    <a:pt x="12953" y="51815"/>
                  </a:lnTo>
                  <a:lnTo>
                    <a:pt x="25907" y="38862"/>
                  </a:lnTo>
                  <a:lnTo>
                    <a:pt x="541146" y="38862"/>
                  </a:lnTo>
                  <a:lnTo>
                    <a:pt x="541146" y="25907"/>
                  </a:lnTo>
                  <a:close/>
                </a:path>
                <a:path w="619125" h="440689">
                  <a:moveTo>
                    <a:pt x="25907" y="414781"/>
                  </a:moveTo>
                  <a:lnTo>
                    <a:pt x="16637" y="414781"/>
                  </a:lnTo>
                  <a:lnTo>
                    <a:pt x="16637" y="418464"/>
                  </a:lnTo>
                  <a:lnTo>
                    <a:pt x="25907" y="427736"/>
                  </a:lnTo>
                  <a:lnTo>
                    <a:pt x="25907" y="414781"/>
                  </a:lnTo>
                  <a:close/>
                </a:path>
                <a:path w="619125" h="440689">
                  <a:moveTo>
                    <a:pt x="16637" y="414781"/>
                  </a:moveTo>
                  <a:lnTo>
                    <a:pt x="12953" y="414781"/>
                  </a:lnTo>
                  <a:lnTo>
                    <a:pt x="16637" y="418464"/>
                  </a:lnTo>
                  <a:lnTo>
                    <a:pt x="16637" y="414781"/>
                  </a:lnTo>
                  <a:close/>
                </a:path>
                <a:path w="619125" h="440689">
                  <a:moveTo>
                    <a:pt x="541146" y="0"/>
                  </a:moveTo>
                  <a:lnTo>
                    <a:pt x="541146" y="77724"/>
                  </a:lnTo>
                  <a:lnTo>
                    <a:pt x="592963" y="51815"/>
                  </a:lnTo>
                  <a:lnTo>
                    <a:pt x="554101" y="51815"/>
                  </a:lnTo>
                  <a:lnTo>
                    <a:pt x="554101" y="25907"/>
                  </a:lnTo>
                  <a:lnTo>
                    <a:pt x="592962" y="25907"/>
                  </a:lnTo>
                  <a:lnTo>
                    <a:pt x="541146" y="0"/>
                  </a:lnTo>
                  <a:close/>
                </a:path>
                <a:path w="619125" h="440689">
                  <a:moveTo>
                    <a:pt x="25907" y="38862"/>
                  </a:moveTo>
                  <a:lnTo>
                    <a:pt x="12953" y="51815"/>
                  </a:lnTo>
                  <a:lnTo>
                    <a:pt x="25907" y="51815"/>
                  </a:lnTo>
                  <a:lnTo>
                    <a:pt x="25907" y="38862"/>
                  </a:lnTo>
                  <a:close/>
                </a:path>
                <a:path w="619125" h="440689">
                  <a:moveTo>
                    <a:pt x="541146" y="38862"/>
                  </a:moveTo>
                  <a:lnTo>
                    <a:pt x="25907" y="38862"/>
                  </a:lnTo>
                  <a:lnTo>
                    <a:pt x="25907" y="51815"/>
                  </a:lnTo>
                  <a:lnTo>
                    <a:pt x="541146" y="51815"/>
                  </a:lnTo>
                  <a:lnTo>
                    <a:pt x="541146" y="38862"/>
                  </a:lnTo>
                  <a:close/>
                </a:path>
                <a:path w="619125" h="440689">
                  <a:moveTo>
                    <a:pt x="592962" y="25907"/>
                  </a:moveTo>
                  <a:lnTo>
                    <a:pt x="554101" y="25907"/>
                  </a:lnTo>
                  <a:lnTo>
                    <a:pt x="554101" y="51815"/>
                  </a:lnTo>
                  <a:lnTo>
                    <a:pt x="592963" y="51815"/>
                  </a:lnTo>
                  <a:lnTo>
                    <a:pt x="618870" y="38862"/>
                  </a:lnTo>
                  <a:lnTo>
                    <a:pt x="592962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1" name="object 14">
              <a:extLst>
                <a:ext uri="{FF2B5EF4-FFF2-40B4-BE49-F238E27FC236}">
                  <a16:creationId xmlns:a16="http://schemas.microsoft.com/office/drawing/2014/main" id="{B7916EDA-3EC0-534F-82D2-294FBB8D1A7F}"/>
                </a:ext>
              </a:extLst>
            </p:cNvPr>
            <p:cNvSpPr/>
            <p:nvPr/>
          </p:nvSpPr>
          <p:spPr>
            <a:xfrm>
              <a:off x="3694748" y="1496187"/>
              <a:ext cx="1192054" cy="295275"/>
            </a:xfrm>
            <a:custGeom>
              <a:avLst/>
              <a:gdLst/>
              <a:ahLst/>
              <a:cxnLst/>
              <a:rect l="l" t="t" r="r" b="b"/>
              <a:pathLst>
                <a:path w="1589404" h="393700">
                  <a:moveTo>
                    <a:pt x="1511681" y="312674"/>
                  </a:moveTo>
                  <a:lnTo>
                    <a:pt x="1542923" y="393700"/>
                  </a:lnTo>
                  <a:lnTo>
                    <a:pt x="1583291" y="329311"/>
                  </a:lnTo>
                  <a:lnTo>
                    <a:pt x="1562100" y="329311"/>
                  </a:lnTo>
                  <a:lnTo>
                    <a:pt x="1536192" y="329184"/>
                  </a:lnTo>
                  <a:lnTo>
                    <a:pt x="1536248" y="315054"/>
                  </a:lnTo>
                  <a:lnTo>
                    <a:pt x="1511681" y="312674"/>
                  </a:lnTo>
                  <a:close/>
                </a:path>
                <a:path w="1589404" h="393700">
                  <a:moveTo>
                    <a:pt x="1536248" y="315054"/>
                  </a:moveTo>
                  <a:lnTo>
                    <a:pt x="1536192" y="329184"/>
                  </a:lnTo>
                  <a:lnTo>
                    <a:pt x="1562100" y="329311"/>
                  </a:lnTo>
                  <a:lnTo>
                    <a:pt x="1562145" y="317562"/>
                  </a:lnTo>
                  <a:lnTo>
                    <a:pt x="1536248" y="315054"/>
                  </a:lnTo>
                  <a:close/>
                </a:path>
                <a:path w="1589404" h="393700">
                  <a:moveTo>
                    <a:pt x="1562145" y="317562"/>
                  </a:moveTo>
                  <a:lnTo>
                    <a:pt x="1562100" y="329311"/>
                  </a:lnTo>
                  <a:lnTo>
                    <a:pt x="1583291" y="329311"/>
                  </a:lnTo>
                  <a:lnTo>
                    <a:pt x="1589024" y="320167"/>
                  </a:lnTo>
                  <a:lnTo>
                    <a:pt x="1562145" y="317562"/>
                  </a:lnTo>
                  <a:close/>
                </a:path>
                <a:path w="1589404" h="393700">
                  <a:moveTo>
                    <a:pt x="1563320" y="12954"/>
                  </a:moveTo>
                  <a:lnTo>
                    <a:pt x="1537462" y="12954"/>
                  </a:lnTo>
                  <a:lnTo>
                    <a:pt x="1550416" y="25908"/>
                  </a:lnTo>
                  <a:lnTo>
                    <a:pt x="1537409" y="25908"/>
                  </a:lnTo>
                  <a:lnTo>
                    <a:pt x="1536248" y="315054"/>
                  </a:lnTo>
                  <a:lnTo>
                    <a:pt x="1562145" y="317562"/>
                  </a:lnTo>
                  <a:lnTo>
                    <a:pt x="1563270" y="25908"/>
                  </a:lnTo>
                  <a:lnTo>
                    <a:pt x="1550416" y="25908"/>
                  </a:lnTo>
                  <a:lnTo>
                    <a:pt x="1537462" y="12954"/>
                  </a:lnTo>
                  <a:lnTo>
                    <a:pt x="1563320" y="12954"/>
                  </a:lnTo>
                  <a:close/>
                </a:path>
                <a:path w="1589404" h="393700">
                  <a:moveTo>
                    <a:pt x="1563370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537409" y="25908"/>
                  </a:lnTo>
                  <a:lnTo>
                    <a:pt x="1537462" y="12954"/>
                  </a:lnTo>
                  <a:lnTo>
                    <a:pt x="1563320" y="12954"/>
                  </a:lnTo>
                  <a:lnTo>
                    <a:pt x="15633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2" name="object 15">
              <a:extLst>
                <a:ext uri="{FF2B5EF4-FFF2-40B4-BE49-F238E27FC236}">
                  <a16:creationId xmlns:a16="http://schemas.microsoft.com/office/drawing/2014/main" id="{EBF02D96-FD1B-FC40-947F-6E06B0844F8E}"/>
                </a:ext>
              </a:extLst>
            </p:cNvPr>
            <p:cNvSpPr/>
            <p:nvPr/>
          </p:nvSpPr>
          <p:spPr>
            <a:xfrm>
              <a:off x="2375726" y="1997965"/>
              <a:ext cx="493871" cy="392906"/>
            </a:xfrm>
            <a:custGeom>
              <a:avLst/>
              <a:gdLst/>
              <a:ahLst/>
              <a:cxnLst/>
              <a:rect l="l" t="t" r="r" b="b"/>
              <a:pathLst>
                <a:path w="658494" h="523875">
                  <a:moveTo>
                    <a:pt x="580771" y="445643"/>
                  </a:moveTo>
                  <a:lnTo>
                    <a:pt x="580771" y="523367"/>
                  </a:lnTo>
                  <a:lnTo>
                    <a:pt x="632587" y="497459"/>
                  </a:lnTo>
                  <a:lnTo>
                    <a:pt x="593725" y="497459"/>
                  </a:lnTo>
                  <a:lnTo>
                    <a:pt x="593725" y="471550"/>
                  </a:lnTo>
                  <a:lnTo>
                    <a:pt x="632586" y="471550"/>
                  </a:lnTo>
                  <a:lnTo>
                    <a:pt x="580771" y="445643"/>
                  </a:lnTo>
                  <a:close/>
                </a:path>
                <a:path w="658494" h="523875">
                  <a:moveTo>
                    <a:pt x="60198" y="12953"/>
                  </a:moveTo>
                  <a:lnTo>
                    <a:pt x="60198" y="497459"/>
                  </a:lnTo>
                  <a:lnTo>
                    <a:pt x="580771" y="497459"/>
                  </a:lnTo>
                  <a:lnTo>
                    <a:pt x="580771" y="484505"/>
                  </a:lnTo>
                  <a:lnTo>
                    <a:pt x="86106" y="484505"/>
                  </a:lnTo>
                  <a:lnTo>
                    <a:pt x="73152" y="471550"/>
                  </a:lnTo>
                  <a:lnTo>
                    <a:pt x="86106" y="471550"/>
                  </a:lnTo>
                  <a:lnTo>
                    <a:pt x="86106" y="25908"/>
                  </a:lnTo>
                  <a:lnTo>
                    <a:pt x="73152" y="25908"/>
                  </a:lnTo>
                  <a:lnTo>
                    <a:pt x="60198" y="12953"/>
                  </a:lnTo>
                  <a:close/>
                </a:path>
                <a:path w="658494" h="523875">
                  <a:moveTo>
                    <a:pt x="632586" y="471550"/>
                  </a:moveTo>
                  <a:lnTo>
                    <a:pt x="593725" y="471550"/>
                  </a:lnTo>
                  <a:lnTo>
                    <a:pt x="593725" y="497459"/>
                  </a:lnTo>
                  <a:lnTo>
                    <a:pt x="632587" y="497459"/>
                  </a:lnTo>
                  <a:lnTo>
                    <a:pt x="658495" y="484505"/>
                  </a:lnTo>
                  <a:lnTo>
                    <a:pt x="632586" y="471550"/>
                  </a:lnTo>
                  <a:close/>
                </a:path>
                <a:path w="658494" h="523875">
                  <a:moveTo>
                    <a:pt x="86106" y="471550"/>
                  </a:moveTo>
                  <a:lnTo>
                    <a:pt x="73152" y="471550"/>
                  </a:lnTo>
                  <a:lnTo>
                    <a:pt x="86106" y="484505"/>
                  </a:lnTo>
                  <a:lnTo>
                    <a:pt x="86106" y="471550"/>
                  </a:lnTo>
                  <a:close/>
                </a:path>
                <a:path w="658494" h="523875">
                  <a:moveTo>
                    <a:pt x="580771" y="471550"/>
                  </a:moveTo>
                  <a:lnTo>
                    <a:pt x="86106" y="471550"/>
                  </a:lnTo>
                  <a:lnTo>
                    <a:pt x="86106" y="484505"/>
                  </a:lnTo>
                  <a:lnTo>
                    <a:pt x="580771" y="484505"/>
                  </a:lnTo>
                  <a:lnTo>
                    <a:pt x="580771" y="471550"/>
                  </a:lnTo>
                  <a:close/>
                </a:path>
                <a:path w="658494" h="523875">
                  <a:moveTo>
                    <a:pt x="86106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60198" y="25908"/>
                  </a:lnTo>
                  <a:lnTo>
                    <a:pt x="60198" y="12953"/>
                  </a:lnTo>
                  <a:lnTo>
                    <a:pt x="86106" y="12953"/>
                  </a:lnTo>
                  <a:lnTo>
                    <a:pt x="86106" y="0"/>
                  </a:lnTo>
                  <a:close/>
                </a:path>
                <a:path w="658494" h="523875">
                  <a:moveTo>
                    <a:pt x="86106" y="12953"/>
                  </a:moveTo>
                  <a:lnTo>
                    <a:pt x="60198" y="12953"/>
                  </a:lnTo>
                  <a:lnTo>
                    <a:pt x="73152" y="25908"/>
                  </a:lnTo>
                  <a:lnTo>
                    <a:pt x="86106" y="25908"/>
                  </a:lnTo>
                  <a:lnTo>
                    <a:pt x="86106" y="12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3" name="object 16">
              <a:extLst>
                <a:ext uri="{FF2B5EF4-FFF2-40B4-BE49-F238E27FC236}">
                  <a16:creationId xmlns:a16="http://schemas.microsoft.com/office/drawing/2014/main" id="{90358457-93A5-8A40-8573-E12AA378E1E4}"/>
                </a:ext>
              </a:extLst>
            </p:cNvPr>
            <p:cNvSpPr/>
            <p:nvPr/>
          </p:nvSpPr>
          <p:spPr>
            <a:xfrm>
              <a:off x="2308383" y="1806797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69" h="356869">
                  <a:moveTo>
                    <a:pt x="178181" y="0"/>
                  </a:moveTo>
                  <a:lnTo>
                    <a:pt x="0" y="178181"/>
                  </a:lnTo>
                  <a:lnTo>
                    <a:pt x="178181" y="356362"/>
                  </a:lnTo>
                  <a:lnTo>
                    <a:pt x="356362" y="178181"/>
                  </a:lnTo>
                  <a:lnTo>
                    <a:pt x="1781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4" name="object 17">
              <a:extLst>
                <a:ext uri="{FF2B5EF4-FFF2-40B4-BE49-F238E27FC236}">
                  <a16:creationId xmlns:a16="http://schemas.microsoft.com/office/drawing/2014/main" id="{48371A65-E640-2A48-B638-AC1ED9F3C5DB}"/>
                </a:ext>
              </a:extLst>
            </p:cNvPr>
            <p:cNvSpPr/>
            <p:nvPr/>
          </p:nvSpPr>
          <p:spPr>
            <a:xfrm>
              <a:off x="2308383" y="1806797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69" h="356869">
                  <a:moveTo>
                    <a:pt x="178181" y="0"/>
                  </a:moveTo>
                  <a:lnTo>
                    <a:pt x="356362" y="178181"/>
                  </a:lnTo>
                  <a:lnTo>
                    <a:pt x="178181" y="356362"/>
                  </a:lnTo>
                  <a:lnTo>
                    <a:pt x="0" y="178181"/>
                  </a:lnTo>
                  <a:lnTo>
                    <a:pt x="178181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5" name="object 18">
              <a:extLst>
                <a:ext uri="{FF2B5EF4-FFF2-40B4-BE49-F238E27FC236}">
                  <a16:creationId xmlns:a16="http://schemas.microsoft.com/office/drawing/2014/main" id="{F2187D38-2EF0-9E4C-907E-8A1D4908AAF4}"/>
                </a:ext>
              </a:extLst>
            </p:cNvPr>
            <p:cNvSpPr/>
            <p:nvPr/>
          </p:nvSpPr>
          <p:spPr>
            <a:xfrm>
              <a:off x="2441448" y="1856232"/>
              <a:ext cx="0" cy="164783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456"/>
                  </a:lnTo>
                </a:path>
              </a:pathLst>
            </a:custGeom>
            <a:ln w="243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6" name="object 19">
              <a:extLst>
                <a:ext uri="{FF2B5EF4-FFF2-40B4-BE49-F238E27FC236}">
                  <a16:creationId xmlns:a16="http://schemas.microsoft.com/office/drawing/2014/main" id="{C58DB327-E83D-D443-9E18-57F11E4091B5}"/>
                </a:ext>
              </a:extLst>
            </p:cNvPr>
            <p:cNvSpPr/>
            <p:nvPr/>
          </p:nvSpPr>
          <p:spPr>
            <a:xfrm>
              <a:off x="2359152" y="1938528"/>
              <a:ext cx="164783" cy="0"/>
            </a:xfrm>
            <a:custGeom>
              <a:avLst/>
              <a:gdLst/>
              <a:ahLst/>
              <a:cxnLst/>
              <a:rect l="l" t="t" r="r" b="b"/>
              <a:pathLst>
                <a:path w="219710">
                  <a:moveTo>
                    <a:pt x="0" y="0"/>
                  </a:moveTo>
                  <a:lnTo>
                    <a:pt x="219456" y="0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7" name="object 20">
              <a:extLst>
                <a:ext uri="{FF2B5EF4-FFF2-40B4-BE49-F238E27FC236}">
                  <a16:creationId xmlns:a16="http://schemas.microsoft.com/office/drawing/2014/main" id="{F57DE452-03D4-4945-8B77-E39684664D4B}"/>
                </a:ext>
              </a:extLst>
            </p:cNvPr>
            <p:cNvSpPr/>
            <p:nvPr/>
          </p:nvSpPr>
          <p:spPr>
            <a:xfrm>
              <a:off x="4405694" y="2069402"/>
              <a:ext cx="485775" cy="301466"/>
            </a:xfrm>
            <a:custGeom>
              <a:avLst/>
              <a:gdLst/>
              <a:ahLst/>
              <a:cxnLst/>
              <a:rect l="l" t="t" r="r" b="b"/>
              <a:pathLst>
                <a:path w="647700" h="401955">
                  <a:moveTo>
                    <a:pt x="595624" y="375920"/>
                  </a:moveTo>
                  <a:lnTo>
                    <a:pt x="0" y="375920"/>
                  </a:lnTo>
                  <a:lnTo>
                    <a:pt x="0" y="401827"/>
                  </a:lnTo>
                  <a:lnTo>
                    <a:pt x="621538" y="401827"/>
                  </a:lnTo>
                  <a:lnTo>
                    <a:pt x="621533" y="388874"/>
                  </a:lnTo>
                  <a:lnTo>
                    <a:pt x="595629" y="388874"/>
                  </a:lnTo>
                  <a:lnTo>
                    <a:pt x="595624" y="375920"/>
                  </a:lnTo>
                  <a:close/>
                </a:path>
                <a:path w="647700" h="401955">
                  <a:moveTo>
                    <a:pt x="621415" y="77556"/>
                  </a:moveTo>
                  <a:lnTo>
                    <a:pt x="595508" y="77894"/>
                  </a:lnTo>
                  <a:lnTo>
                    <a:pt x="595629" y="388874"/>
                  </a:lnTo>
                  <a:lnTo>
                    <a:pt x="608583" y="375920"/>
                  </a:lnTo>
                  <a:lnTo>
                    <a:pt x="621528" y="375920"/>
                  </a:lnTo>
                  <a:lnTo>
                    <a:pt x="621415" y="77556"/>
                  </a:lnTo>
                  <a:close/>
                </a:path>
                <a:path w="647700" h="401955">
                  <a:moveTo>
                    <a:pt x="621528" y="375920"/>
                  </a:moveTo>
                  <a:lnTo>
                    <a:pt x="608583" y="375920"/>
                  </a:lnTo>
                  <a:lnTo>
                    <a:pt x="595629" y="388874"/>
                  </a:lnTo>
                  <a:lnTo>
                    <a:pt x="621533" y="388874"/>
                  </a:lnTo>
                  <a:lnTo>
                    <a:pt x="621528" y="375920"/>
                  </a:lnTo>
                  <a:close/>
                </a:path>
                <a:path w="647700" h="401955">
                  <a:moveTo>
                    <a:pt x="607694" y="0"/>
                  </a:moveTo>
                  <a:lnTo>
                    <a:pt x="569721" y="78232"/>
                  </a:lnTo>
                  <a:lnTo>
                    <a:pt x="595508" y="77894"/>
                  </a:lnTo>
                  <a:lnTo>
                    <a:pt x="595502" y="64770"/>
                  </a:lnTo>
                  <a:lnTo>
                    <a:pt x="641038" y="64770"/>
                  </a:lnTo>
                  <a:lnTo>
                    <a:pt x="607694" y="0"/>
                  </a:lnTo>
                  <a:close/>
                </a:path>
                <a:path w="647700" h="401955">
                  <a:moveTo>
                    <a:pt x="621411" y="64770"/>
                  </a:moveTo>
                  <a:lnTo>
                    <a:pt x="595502" y="64770"/>
                  </a:lnTo>
                  <a:lnTo>
                    <a:pt x="595508" y="77894"/>
                  </a:lnTo>
                  <a:lnTo>
                    <a:pt x="621415" y="77556"/>
                  </a:lnTo>
                  <a:lnTo>
                    <a:pt x="621411" y="64770"/>
                  </a:lnTo>
                  <a:close/>
                </a:path>
                <a:path w="647700" h="401955">
                  <a:moveTo>
                    <a:pt x="641038" y="64770"/>
                  </a:moveTo>
                  <a:lnTo>
                    <a:pt x="621411" y="64770"/>
                  </a:lnTo>
                  <a:lnTo>
                    <a:pt x="621415" y="77556"/>
                  </a:lnTo>
                  <a:lnTo>
                    <a:pt x="647445" y="77215"/>
                  </a:lnTo>
                  <a:lnTo>
                    <a:pt x="641038" y="6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8" name="object 21">
              <a:extLst>
                <a:ext uri="{FF2B5EF4-FFF2-40B4-BE49-F238E27FC236}">
                  <a16:creationId xmlns:a16="http://schemas.microsoft.com/office/drawing/2014/main" id="{47780A24-305A-7B48-835E-55275EA17A54}"/>
                </a:ext>
              </a:extLst>
            </p:cNvPr>
            <p:cNvSpPr/>
            <p:nvPr/>
          </p:nvSpPr>
          <p:spPr>
            <a:xfrm>
              <a:off x="4991957" y="1920621"/>
              <a:ext cx="361950" cy="58579"/>
            </a:xfrm>
            <a:custGeom>
              <a:avLst/>
              <a:gdLst/>
              <a:ahLst/>
              <a:cxnLst/>
              <a:rect l="l" t="t" r="r" b="b"/>
              <a:pathLst>
                <a:path w="482600" h="78105">
                  <a:moveTo>
                    <a:pt x="405257" y="0"/>
                  </a:moveTo>
                  <a:lnTo>
                    <a:pt x="405045" y="25921"/>
                  </a:lnTo>
                  <a:lnTo>
                    <a:pt x="417957" y="26035"/>
                  </a:lnTo>
                  <a:lnTo>
                    <a:pt x="417703" y="51943"/>
                  </a:lnTo>
                  <a:lnTo>
                    <a:pt x="404832" y="51943"/>
                  </a:lnTo>
                  <a:lnTo>
                    <a:pt x="404622" y="77724"/>
                  </a:lnTo>
                  <a:lnTo>
                    <a:pt x="457211" y="51943"/>
                  </a:lnTo>
                  <a:lnTo>
                    <a:pt x="417703" y="51943"/>
                  </a:lnTo>
                  <a:lnTo>
                    <a:pt x="457443" y="51829"/>
                  </a:lnTo>
                  <a:lnTo>
                    <a:pt x="482600" y="39497"/>
                  </a:lnTo>
                  <a:lnTo>
                    <a:pt x="405257" y="0"/>
                  </a:lnTo>
                  <a:close/>
                </a:path>
                <a:path w="482600" h="78105">
                  <a:moveTo>
                    <a:pt x="405045" y="25921"/>
                  </a:moveTo>
                  <a:lnTo>
                    <a:pt x="404833" y="51829"/>
                  </a:lnTo>
                  <a:lnTo>
                    <a:pt x="417703" y="51943"/>
                  </a:lnTo>
                  <a:lnTo>
                    <a:pt x="417957" y="26035"/>
                  </a:lnTo>
                  <a:lnTo>
                    <a:pt x="405045" y="25921"/>
                  </a:lnTo>
                  <a:close/>
                </a:path>
                <a:path w="482600" h="78105">
                  <a:moveTo>
                    <a:pt x="254" y="22351"/>
                  </a:moveTo>
                  <a:lnTo>
                    <a:pt x="0" y="48260"/>
                  </a:lnTo>
                  <a:lnTo>
                    <a:pt x="404833" y="51829"/>
                  </a:lnTo>
                  <a:lnTo>
                    <a:pt x="405045" y="25921"/>
                  </a:lnTo>
                  <a:lnTo>
                    <a:pt x="254" y="22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9" name="object 22">
              <a:extLst>
                <a:ext uri="{FF2B5EF4-FFF2-40B4-BE49-F238E27FC236}">
                  <a16:creationId xmlns:a16="http://schemas.microsoft.com/office/drawing/2014/main" id="{C9E89716-A15F-C04E-A55F-1D1115B84842}"/>
                </a:ext>
              </a:extLst>
            </p:cNvPr>
            <p:cNvSpPr/>
            <p:nvPr/>
          </p:nvSpPr>
          <p:spPr>
            <a:xfrm>
              <a:off x="1902523" y="1900809"/>
              <a:ext cx="396240" cy="58579"/>
            </a:xfrm>
            <a:custGeom>
              <a:avLst/>
              <a:gdLst/>
              <a:ahLst/>
              <a:cxnLst/>
              <a:rect l="l" t="t" r="r" b="b"/>
              <a:pathLst>
                <a:path w="528319" h="78105">
                  <a:moveTo>
                    <a:pt x="450088" y="0"/>
                  </a:moveTo>
                  <a:lnTo>
                    <a:pt x="450088" y="77724"/>
                  </a:lnTo>
                  <a:lnTo>
                    <a:pt x="501904" y="51815"/>
                  </a:lnTo>
                  <a:lnTo>
                    <a:pt x="463042" y="51815"/>
                  </a:lnTo>
                  <a:lnTo>
                    <a:pt x="463042" y="25908"/>
                  </a:lnTo>
                  <a:lnTo>
                    <a:pt x="501904" y="25908"/>
                  </a:lnTo>
                  <a:lnTo>
                    <a:pt x="450088" y="0"/>
                  </a:lnTo>
                  <a:close/>
                </a:path>
                <a:path w="528319" h="78105">
                  <a:moveTo>
                    <a:pt x="450088" y="25908"/>
                  </a:moveTo>
                  <a:lnTo>
                    <a:pt x="0" y="25908"/>
                  </a:lnTo>
                  <a:lnTo>
                    <a:pt x="0" y="51815"/>
                  </a:lnTo>
                  <a:lnTo>
                    <a:pt x="450088" y="51815"/>
                  </a:lnTo>
                  <a:lnTo>
                    <a:pt x="450088" y="25908"/>
                  </a:lnTo>
                  <a:close/>
                </a:path>
                <a:path w="528319" h="78105">
                  <a:moveTo>
                    <a:pt x="501904" y="25908"/>
                  </a:moveTo>
                  <a:lnTo>
                    <a:pt x="463042" y="25908"/>
                  </a:lnTo>
                  <a:lnTo>
                    <a:pt x="463042" y="51815"/>
                  </a:lnTo>
                  <a:lnTo>
                    <a:pt x="501904" y="51815"/>
                  </a:lnTo>
                  <a:lnTo>
                    <a:pt x="527812" y="38862"/>
                  </a:lnTo>
                  <a:lnTo>
                    <a:pt x="501904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0" name="object 23">
              <a:extLst>
                <a:ext uri="{FF2B5EF4-FFF2-40B4-BE49-F238E27FC236}">
                  <a16:creationId xmlns:a16="http://schemas.microsoft.com/office/drawing/2014/main" id="{DDF30A11-615D-2F45-95DA-F438335E0BDB}"/>
                </a:ext>
              </a:extLst>
            </p:cNvPr>
            <p:cNvSpPr/>
            <p:nvPr/>
          </p:nvSpPr>
          <p:spPr>
            <a:xfrm>
              <a:off x="4124707" y="2216564"/>
              <a:ext cx="288131" cy="288131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4563" y="0"/>
                  </a:moveTo>
                  <a:lnTo>
                    <a:pt x="0" y="194563"/>
                  </a:lnTo>
                  <a:lnTo>
                    <a:pt x="189611" y="384175"/>
                  </a:lnTo>
                  <a:lnTo>
                    <a:pt x="384175" y="189611"/>
                  </a:lnTo>
                  <a:lnTo>
                    <a:pt x="1945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1" name="object 24">
              <a:extLst>
                <a:ext uri="{FF2B5EF4-FFF2-40B4-BE49-F238E27FC236}">
                  <a16:creationId xmlns:a16="http://schemas.microsoft.com/office/drawing/2014/main" id="{0F917791-B4C9-8B4C-9710-A61DF62F692A}"/>
                </a:ext>
              </a:extLst>
            </p:cNvPr>
            <p:cNvSpPr/>
            <p:nvPr/>
          </p:nvSpPr>
          <p:spPr>
            <a:xfrm>
              <a:off x="4124707" y="2216564"/>
              <a:ext cx="288131" cy="288131"/>
            </a:xfrm>
            <a:custGeom>
              <a:avLst/>
              <a:gdLst/>
              <a:ahLst/>
              <a:cxnLst/>
              <a:rect l="l" t="t" r="r" b="b"/>
              <a:pathLst>
                <a:path w="384175" h="384175">
                  <a:moveTo>
                    <a:pt x="194563" y="0"/>
                  </a:moveTo>
                  <a:lnTo>
                    <a:pt x="384175" y="189611"/>
                  </a:lnTo>
                  <a:lnTo>
                    <a:pt x="189611" y="384175"/>
                  </a:lnTo>
                  <a:lnTo>
                    <a:pt x="0" y="194563"/>
                  </a:lnTo>
                  <a:lnTo>
                    <a:pt x="194563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2" name="object 25">
              <a:extLst>
                <a:ext uri="{FF2B5EF4-FFF2-40B4-BE49-F238E27FC236}">
                  <a16:creationId xmlns:a16="http://schemas.microsoft.com/office/drawing/2014/main" id="{987947BE-BB4D-DE4A-8B80-8FC06E6A7CAB}"/>
                </a:ext>
              </a:extLst>
            </p:cNvPr>
            <p:cNvSpPr txBox="1"/>
            <p:nvPr/>
          </p:nvSpPr>
          <p:spPr>
            <a:xfrm>
              <a:off x="4209098" y="2255710"/>
              <a:ext cx="120491" cy="193803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marL="9525">
                <a:spcBef>
                  <a:spcPts val="71"/>
                </a:spcBef>
              </a:pPr>
              <a:r>
                <a:rPr sz="1200" b="1" spc="-4" dirty="0">
                  <a:latin typeface="Arial"/>
                  <a:cs typeface="Arial"/>
                </a:rPr>
                <a:t>X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93" name="object 26">
              <a:extLst>
                <a:ext uri="{FF2B5EF4-FFF2-40B4-BE49-F238E27FC236}">
                  <a16:creationId xmlns:a16="http://schemas.microsoft.com/office/drawing/2014/main" id="{D8CCED0F-F0AB-7246-B7E8-DD41D89D52BD}"/>
                </a:ext>
              </a:extLst>
            </p:cNvPr>
            <p:cNvSpPr/>
            <p:nvPr/>
          </p:nvSpPr>
          <p:spPr>
            <a:xfrm>
              <a:off x="3665029" y="2331721"/>
              <a:ext cx="460058" cy="58579"/>
            </a:xfrm>
            <a:custGeom>
              <a:avLst/>
              <a:gdLst/>
              <a:ahLst/>
              <a:cxnLst/>
              <a:rect l="l" t="t" r="r" b="b"/>
              <a:pathLst>
                <a:path w="613410" h="78105">
                  <a:moveTo>
                    <a:pt x="587120" y="25907"/>
                  </a:moveTo>
                  <a:lnTo>
                    <a:pt x="548259" y="25907"/>
                  </a:lnTo>
                  <a:lnTo>
                    <a:pt x="548259" y="51815"/>
                  </a:lnTo>
                  <a:lnTo>
                    <a:pt x="535305" y="51822"/>
                  </a:lnTo>
                  <a:lnTo>
                    <a:pt x="535305" y="77724"/>
                  </a:lnTo>
                  <a:lnTo>
                    <a:pt x="613029" y="38862"/>
                  </a:lnTo>
                  <a:lnTo>
                    <a:pt x="587120" y="25907"/>
                  </a:lnTo>
                  <a:close/>
                </a:path>
                <a:path w="613410" h="78105">
                  <a:moveTo>
                    <a:pt x="535305" y="25914"/>
                  </a:moveTo>
                  <a:lnTo>
                    <a:pt x="0" y="26162"/>
                  </a:lnTo>
                  <a:lnTo>
                    <a:pt x="0" y="52069"/>
                  </a:lnTo>
                  <a:lnTo>
                    <a:pt x="535305" y="51822"/>
                  </a:lnTo>
                  <a:lnTo>
                    <a:pt x="535305" y="25914"/>
                  </a:lnTo>
                  <a:close/>
                </a:path>
                <a:path w="613410" h="78105">
                  <a:moveTo>
                    <a:pt x="548259" y="25907"/>
                  </a:moveTo>
                  <a:lnTo>
                    <a:pt x="535305" y="25914"/>
                  </a:lnTo>
                  <a:lnTo>
                    <a:pt x="535305" y="51822"/>
                  </a:lnTo>
                  <a:lnTo>
                    <a:pt x="548259" y="51815"/>
                  </a:lnTo>
                  <a:lnTo>
                    <a:pt x="548259" y="25907"/>
                  </a:lnTo>
                  <a:close/>
                </a:path>
                <a:path w="613410" h="78105">
                  <a:moveTo>
                    <a:pt x="535305" y="0"/>
                  </a:moveTo>
                  <a:lnTo>
                    <a:pt x="535305" y="25914"/>
                  </a:lnTo>
                  <a:lnTo>
                    <a:pt x="587120" y="25907"/>
                  </a:lnTo>
                  <a:lnTo>
                    <a:pt x="535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4" name="object 27">
              <a:extLst>
                <a:ext uri="{FF2B5EF4-FFF2-40B4-BE49-F238E27FC236}">
                  <a16:creationId xmlns:a16="http://schemas.microsoft.com/office/drawing/2014/main" id="{B5ACFAB7-E472-AC40-A212-656387C9134B}"/>
                </a:ext>
              </a:extLst>
            </p:cNvPr>
            <p:cNvSpPr txBox="1"/>
            <p:nvPr/>
          </p:nvSpPr>
          <p:spPr>
            <a:xfrm>
              <a:off x="3944111" y="1950529"/>
              <a:ext cx="589598" cy="252601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 marR="3810" indent="74295">
                <a:spcBef>
                  <a:spcPts val="79"/>
                </a:spcBef>
              </a:pPr>
              <a:r>
                <a:rPr sz="788" spc="-4" dirty="0">
                  <a:latin typeface="Lucida Sans"/>
                  <a:cs typeface="Lucida Sans"/>
                </a:rPr>
                <a:t>Buchung  </a:t>
              </a:r>
              <a:r>
                <a:rPr sz="788" spc="8" dirty="0">
                  <a:latin typeface="Lucida Sans"/>
                  <a:cs typeface="Lucida Sans"/>
                </a:rPr>
                <a:t>e</a:t>
              </a:r>
              <a:r>
                <a:rPr sz="788" spc="-4" dirty="0">
                  <a:latin typeface="Lucida Sans"/>
                  <a:cs typeface="Lucida Sans"/>
                </a:rPr>
                <a:t>rfo</a:t>
              </a:r>
              <a:r>
                <a:rPr sz="788" spc="4" dirty="0">
                  <a:latin typeface="Lucida Sans"/>
                  <a:cs typeface="Lucida Sans"/>
                </a:rPr>
                <a:t>l</a:t>
              </a:r>
              <a:r>
                <a:rPr sz="788" dirty="0">
                  <a:latin typeface="Lucida Sans"/>
                  <a:cs typeface="Lucida Sans"/>
                </a:rPr>
                <a:t>g</a:t>
              </a:r>
              <a:r>
                <a:rPr sz="788" spc="-11" dirty="0">
                  <a:latin typeface="Lucida Sans"/>
                  <a:cs typeface="Lucida Sans"/>
                </a:rPr>
                <a:t>r</a:t>
              </a:r>
              <a:r>
                <a:rPr sz="788" spc="-4" dirty="0">
                  <a:latin typeface="Lucida Sans"/>
                  <a:cs typeface="Lucida Sans"/>
                </a:rPr>
                <a:t>eic</a:t>
              </a:r>
              <a:r>
                <a:rPr sz="788" spc="-8" dirty="0">
                  <a:latin typeface="Lucida Sans"/>
                  <a:cs typeface="Lucida Sans"/>
                </a:rPr>
                <a:t>h</a:t>
              </a:r>
              <a:r>
                <a:rPr sz="788" dirty="0">
                  <a:latin typeface="Lucida Sans"/>
                  <a:cs typeface="Lucida Sans"/>
                </a:rPr>
                <a:t>?</a:t>
              </a:r>
              <a:endParaRPr sz="788">
                <a:latin typeface="Lucida Sans"/>
                <a:cs typeface="Lucida Sans"/>
              </a:endParaRPr>
            </a:p>
          </p:txBody>
        </p:sp>
        <p:sp>
          <p:nvSpPr>
            <p:cNvPr id="95" name="object 28">
              <a:extLst>
                <a:ext uri="{FF2B5EF4-FFF2-40B4-BE49-F238E27FC236}">
                  <a16:creationId xmlns:a16="http://schemas.microsoft.com/office/drawing/2014/main" id="{B188019D-1D3A-DF49-820C-A4FDCF2C2025}"/>
                </a:ext>
              </a:extLst>
            </p:cNvPr>
            <p:cNvSpPr txBox="1"/>
            <p:nvPr/>
          </p:nvSpPr>
          <p:spPr>
            <a:xfrm>
              <a:off x="4551521" y="2389156"/>
              <a:ext cx="107633" cy="131350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>
                <a:spcBef>
                  <a:spcPts val="79"/>
                </a:spcBef>
              </a:pPr>
              <a:r>
                <a:rPr sz="788" spc="4" dirty="0">
                  <a:latin typeface="Lucida Sans"/>
                  <a:cs typeface="Lucida Sans"/>
                </a:rPr>
                <a:t>Ja</a:t>
              </a:r>
              <a:endParaRPr sz="788">
                <a:latin typeface="Lucida Sans"/>
                <a:cs typeface="Lucida Sans"/>
              </a:endParaRPr>
            </a:p>
          </p:txBody>
        </p:sp>
        <p:sp>
          <p:nvSpPr>
            <p:cNvPr id="96" name="object 29">
              <a:extLst>
                <a:ext uri="{FF2B5EF4-FFF2-40B4-BE49-F238E27FC236}">
                  <a16:creationId xmlns:a16="http://schemas.microsoft.com/office/drawing/2014/main" id="{F14DDD87-1E22-BD49-9999-5FC2C4644586}"/>
                </a:ext>
              </a:extLst>
            </p:cNvPr>
            <p:cNvSpPr txBox="1"/>
            <p:nvPr/>
          </p:nvSpPr>
          <p:spPr>
            <a:xfrm>
              <a:off x="3943635" y="2629185"/>
              <a:ext cx="243840" cy="131350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>
                <a:spcBef>
                  <a:spcPts val="79"/>
                </a:spcBef>
              </a:pPr>
              <a:r>
                <a:rPr sz="788" spc="8" dirty="0">
                  <a:latin typeface="Lucida Sans"/>
                  <a:cs typeface="Lucida Sans"/>
                </a:rPr>
                <a:t>Ne</a:t>
              </a:r>
              <a:r>
                <a:rPr sz="788" spc="4" dirty="0">
                  <a:latin typeface="Lucida Sans"/>
                  <a:cs typeface="Lucida Sans"/>
                </a:rPr>
                <a:t>i</a:t>
              </a:r>
              <a:r>
                <a:rPr sz="788" dirty="0">
                  <a:latin typeface="Lucida Sans"/>
                  <a:cs typeface="Lucida Sans"/>
                </a:rPr>
                <a:t>n</a:t>
              </a:r>
              <a:endParaRPr sz="788">
                <a:latin typeface="Lucida Sans"/>
                <a:cs typeface="Lucida Sans"/>
              </a:endParaRPr>
            </a:p>
          </p:txBody>
        </p:sp>
        <p:sp>
          <p:nvSpPr>
            <p:cNvPr id="97" name="object 30">
              <a:extLst>
                <a:ext uri="{FF2B5EF4-FFF2-40B4-BE49-F238E27FC236}">
                  <a16:creationId xmlns:a16="http://schemas.microsoft.com/office/drawing/2014/main" id="{28A8178D-98A2-BF43-987D-135B6D609391}"/>
                </a:ext>
              </a:extLst>
            </p:cNvPr>
            <p:cNvSpPr/>
            <p:nvPr/>
          </p:nvSpPr>
          <p:spPr>
            <a:xfrm>
              <a:off x="5354385" y="2626043"/>
              <a:ext cx="795814" cy="472440"/>
            </a:xfrm>
            <a:custGeom>
              <a:avLst/>
              <a:gdLst/>
              <a:ahLst/>
              <a:cxnLst/>
              <a:rect l="l" t="t" r="r" b="b"/>
              <a:pathLst>
                <a:path w="1061084" h="629920">
                  <a:moveTo>
                    <a:pt x="0" y="104901"/>
                  </a:moveTo>
                  <a:lnTo>
                    <a:pt x="8247" y="64079"/>
                  </a:lnTo>
                  <a:lnTo>
                    <a:pt x="30734" y="30733"/>
                  </a:lnTo>
                  <a:lnTo>
                    <a:pt x="64079" y="8247"/>
                  </a:lnTo>
                  <a:lnTo>
                    <a:pt x="104901" y="0"/>
                  </a:lnTo>
                  <a:lnTo>
                    <a:pt x="955801" y="0"/>
                  </a:lnTo>
                  <a:lnTo>
                    <a:pt x="996624" y="8247"/>
                  </a:lnTo>
                  <a:lnTo>
                    <a:pt x="1029970" y="30734"/>
                  </a:lnTo>
                  <a:lnTo>
                    <a:pt x="1052456" y="64079"/>
                  </a:lnTo>
                  <a:lnTo>
                    <a:pt x="1060703" y="104901"/>
                  </a:lnTo>
                  <a:lnTo>
                    <a:pt x="1060703" y="524510"/>
                  </a:lnTo>
                  <a:lnTo>
                    <a:pt x="1052456" y="565332"/>
                  </a:lnTo>
                  <a:lnTo>
                    <a:pt x="1029970" y="598677"/>
                  </a:lnTo>
                  <a:lnTo>
                    <a:pt x="996624" y="621164"/>
                  </a:lnTo>
                  <a:lnTo>
                    <a:pt x="955801" y="629412"/>
                  </a:lnTo>
                  <a:lnTo>
                    <a:pt x="104901" y="629412"/>
                  </a:lnTo>
                  <a:lnTo>
                    <a:pt x="64079" y="621164"/>
                  </a:lnTo>
                  <a:lnTo>
                    <a:pt x="30733" y="598678"/>
                  </a:lnTo>
                  <a:lnTo>
                    <a:pt x="8247" y="565332"/>
                  </a:lnTo>
                  <a:lnTo>
                    <a:pt x="0" y="524510"/>
                  </a:lnTo>
                  <a:lnTo>
                    <a:pt x="0" y="10490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8" name="object 31">
              <a:extLst>
                <a:ext uri="{FF2B5EF4-FFF2-40B4-BE49-F238E27FC236}">
                  <a16:creationId xmlns:a16="http://schemas.microsoft.com/office/drawing/2014/main" id="{49CF248D-CBEF-F746-9077-2591214C90AB}"/>
                </a:ext>
              </a:extLst>
            </p:cNvPr>
            <p:cNvSpPr txBox="1"/>
            <p:nvPr/>
          </p:nvSpPr>
          <p:spPr>
            <a:xfrm>
              <a:off x="5445538" y="2670143"/>
              <a:ext cx="611029" cy="225542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049" marR="3810" indent="953" algn="ctr">
                <a:spcBef>
                  <a:spcPts val="79"/>
                </a:spcBef>
              </a:pPr>
              <a:r>
                <a:rPr sz="700" spc="-4" dirty="0" err="1">
                  <a:latin typeface="Lucida Sans"/>
                  <a:cs typeface="Lucida Sans"/>
                </a:rPr>
                <a:t>Buchung</a:t>
              </a:r>
              <a:r>
                <a:rPr sz="700" spc="-4" dirty="0">
                  <a:latin typeface="Lucida Sans"/>
                  <a:cs typeface="Lucida Sans"/>
                </a:rPr>
                <a:t>  </a:t>
              </a:r>
              <a:r>
                <a:rPr sz="700" spc="-8" dirty="0" err="1">
                  <a:latin typeface="Lucida Sans"/>
                  <a:cs typeface="Lucida Sans"/>
                </a:rPr>
                <a:t>zu</a:t>
              </a:r>
              <a:r>
                <a:rPr sz="700" spc="-4" dirty="0" err="1">
                  <a:latin typeface="Lucida Sans"/>
                  <a:cs typeface="Lucida Sans"/>
                </a:rPr>
                <a:t>r</a:t>
              </a:r>
              <a:r>
                <a:rPr sz="700" spc="-8" dirty="0" err="1">
                  <a:latin typeface="Lucida Sans"/>
                  <a:cs typeface="Lucida Sans"/>
                </a:rPr>
                <a:t>ü</a:t>
              </a:r>
              <a:r>
                <a:rPr sz="700" spc="-4" dirty="0" err="1">
                  <a:latin typeface="Lucida Sans"/>
                  <a:cs typeface="Lucida Sans"/>
                </a:rPr>
                <a:t>c</a:t>
              </a:r>
              <a:r>
                <a:rPr sz="700" spc="4" dirty="0" err="1">
                  <a:latin typeface="Lucida Sans"/>
                  <a:cs typeface="Lucida Sans"/>
                </a:rPr>
                <a:t>k</a:t>
              </a:r>
              <a:r>
                <a:rPr sz="700" dirty="0" err="1">
                  <a:latin typeface="Lucida Sans"/>
                  <a:cs typeface="Lucida Sans"/>
                </a:rPr>
                <a:t>se</a:t>
              </a:r>
              <a:r>
                <a:rPr sz="700" spc="8" dirty="0" err="1">
                  <a:latin typeface="Lucida Sans"/>
                  <a:cs typeface="Lucida Sans"/>
                </a:rPr>
                <a:t>t</a:t>
              </a:r>
              <a:r>
                <a:rPr lang="de-DE" sz="700" spc="-8" dirty="0" err="1">
                  <a:latin typeface="Lucida Sans"/>
                  <a:cs typeface="Lucida Sans"/>
                </a:rPr>
                <a:t>z</a:t>
              </a:r>
              <a:r>
                <a:rPr sz="700" dirty="0" err="1">
                  <a:latin typeface="Lucida Sans"/>
                  <a:cs typeface="Lucida Sans"/>
                </a:rPr>
                <a:t>e</a:t>
              </a:r>
              <a:r>
                <a:rPr sz="700" spc="4" dirty="0" err="1">
                  <a:latin typeface="Lucida Sans"/>
                  <a:cs typeface="Lucida Sans"/>
                </a:rPr>
                <a:t>n</a:t>
              </a:r>
              <a:endParaRPr sz="700" dirty="0">
                <a:latin typeface="Lucida Sans"/>
                <a:cs typeface="Lucida Sans"/>
              </a:endParaRPr>
            </a:p>
          </p:txBody>
        </p:sp>
        <p:sp>
          <p:nvSpPr>
            <p:cNvPr id="99" name="object 32">
              <a:extLst>
                <a:ext uri="{FF2B5EF4-FFF2-40B4-BE49-F238E27FC236}">
                  <a16:creationId xmlns:a16="http://schemas.microsoft.com/office/drawing/2014/main" id="{F39E7991-636F-4643-9F6E-07831729127B}"/>
                </a:ext>
              </a:extLst>
            </p:cNvPr>
            <p:cNvSpPr/>
            <p:nvPr/>
          </p:nvSpPr>
          <p:spPr>
            <a:xfrm>
              <a:off x="6149911" y="2836925"/>
              <a:ext cx="395859" cy="582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0" name="object 33">
              <a:extLst>
                <a:ext uri="{FF2B5EF4-FFF2-40B4-BE49-F238E27FC236}">
                  <a16:creationId xmlns:a16="http://schemas.microsoft.com/office/drawing/2014/main" id="{2C5AAD58-F1D2-2748-9532-51A9CCA6F2CF}"/>
                </a:ext>
              </a:extLst>
            </p:cNvPr>
            <p:cNvSpPr/>
            <p:nvPr/>
          </p:nvSpPr>
          <p:spPr>
            <a:xfrm>
              <a:off x="5857304" y="1136714"/>
              <a:ext cx="0" cy="709136"/>
            </a:xfrm>
            <a:custGeom>
              <a:avLst/>
              <a:gdLst/>
              <a:ahLst/>
              <a:cxnLst/>
              <a:rect l="l" t="t" r="r" b="b"/>
              <a:pathLst>
                <a:path h="945514">
                  <a:moveTo>
                    <a:pt x="0" y="0"/>
                  </a:moveTo>
                  <a:lnTo>
                    <a:pt x="0" y="945388"/>
                  </a:lnTo>
                </a:path>
              </a:pathLst>
            </a:custGeom>
            <a:ln w="38100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1" name="object 34">
              <a:extLst>
                <a:ext uri="{FF2B5EF4-FFF2-40B4-BE49-F238E27FC236}">
                  <a16:creationId xmlns:a16="http://schemas.microsoft.com/office/drawing/2014/main" id="{E86EACEA-D51D-624F-BCC2-E8724FE75EB3}"/>
                </a:ext>
              </a:extLst>
            </p:cNvPr>
            <p:cNvSpPr/>
            <p:nvPr/>
          </p:nvSpPr>
          <p:spPr>
            <a:xfrm>
              <a:off x="5852731" y="1835087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92100">
                  <a:moveTo>
                    <a:pt x="291973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2" name="object 35">
              <a:extLst>
                <a:ext uri="{FF2B5EF4-FFF2-40B4-BE49-F238E27FC236}">
                  <a16:creationId xmlns:a16="http://schemas.microsoft.com/office/drawing/2014/main" id="{76AF97E6-443C-774B-B73A-A5E6FE3E518E}"/>
                </a:ext>
              </a:extLst>
            </p:cNvPr>
            <p:cNvSpPr/>
            <p:nvPr/>
          </p:nvSpPr>
          <p:spPr>
            <a:xfrm>
              <a:off x="5843589" y="1136713"/>
              <a:ext cx="221456" cy="0"/>
            </a:xfrm>
            <a:custGeom>
              <a:avLst/>
              <a:gdLst/>
              <a:ahLst/>
              <a:cxnLst/>
              <a:rect l="l" t="t" r="r" b="b"/>
              <a:pathLst>
                <a:path w="295275">
                  <a:moveTo>
                    <a:pt x="294894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3" name="object 36">
              <a:extLst>
                <a:ext uri="{FF2B5EF4-FFF2-40B4-BE49-F238E27FC236}">
                  <a16:creationId xmlns:a16="http://schemas.microsoft.com/office/drawing/2014/main" id="{67B35291-A5F2-074C-A74E-5AFEF981DF20}"/>
                </a:ext>
              </a:extLst>
            </p:cNvPr>
            <p:cNvSpPr/>
            <p:nvPr/>
          </p:nvSpPr>
          <p:spPr>
            <a:xfrm>
              <a:off x="4928046" y="1385889"/>
              <a:ext cx="909161" cy="495776"/>
            </a:xfrm>
            <a:custGeom>
              <a:avLst/>
              <a:gdLst/>
              <a:ahLst/>
              <a:cxnLst/>
              <a:rect l="l" t="t" r="r" b="b"/>
              <a:pathLst>
                <a:path w="1212214" h="661035">
                  <a:moveTo>
                    <a:pt x="1212088" y="0"/>
                  </a:moveTo>
                  <a:lnTo>
                    <a:pt x="0" y="660526"/>
                  </a:lnTo>
                </a:path>
              </a:pathLst>
            </a:custGeom>
            <a:ln w="38100">
              <a:solidFill>
                <a:srgbClr val="009B9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4" name="object 37">
              <a:extLst>
                <a:ext uri="{FF2B5EF4-FFF2-40B4-BE49-F238E27FC236}">
                  <a16:creationId xmlns:a16="http://schemas.microsoft.com/office/drawing/2014/main" id="{249EEECB-F8EC-F049-AC77-D94B87D842F0}"/>
                </a:ext>
              </a:extLst>
            </p:cNvPr>
            <p:cNvSpPr txBox="1"/>
            <p:nvPr/>
          </p:nvSpPr>
          <p:spPr>
            <a:xfrm>
              <a:off x="5930169" y="1230441"/>
              <a:ext cx="1657350" cy="494847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 marR="3810">
                <a:spcBef>
                  <a:spcPts val="79"/>
                </a:spcBef>
              </a:pP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Deadlock 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bei  fehlgeschlagener  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Warenbuchung </a:t>
              </a: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im Lager!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105" name="object 38">
              <a:extLst>
                <a:ext uri="{FF2B5EF4-FFF2-40B4-BE49-F238E27FC236}">
                  <a16:creationId xmlns:a16="http://schemas.microsoft.com/office/drawing/2014/main" id="{809AA0C2-8A0E-A040-95F9-81B763524F3D}"/>
                </a:ext>
              </a:extLst>
            </p:cNvPr>
            <p:cNvSpPr/>
            <p:nvPr/>
          </p:nvSpPr>
          <p:spPr>
            <a:xfrm>
              <a:off x="1493901" y="3382136"/>
              <a:ext cx="5886926" cy="0"/>
            </a:xfrm>
            <a:custGeom>
              <a:avLst/>
              <a:gdLst/>
              <a:ahLst/>
              <a:cxnLst/>
              <a:rect l="l" t="t" r="r" b="b"/>
              <a:pathLst>
                <a:path w="7849234">
                  <a:moveTo>
                    <a:pt x="0" y="0"/>
                  </a:moveTo>
                  <a:lnTo>
                    <a:pt x="7848854" y="0"/>
                  </a:lnTo>
                </a:path>
              </a:pathLst>
            </a:custGeom>
            <a:ln w="762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6" name="object 39">
              <a:extLst>
                <a:ext uri="{FF2B5EF4-FFF2-40B4-BE49-F238E27FC236}">
                  <a16:creationId xmlns:a16="http://schemas.microsoft.com/office/drawing/2014/main" id="{89264DE2-73B2-DE4B-BF33-57E38563D834}"/>
                </a:ext>
              </a:extLst>
            </p:cNvPr>
            <p:cNvSpPr/>
            <p:nvPr/>
          </p:nvSpPr>
          <p:spPr>
            <a:xfrm>
              <a:off x="3949636" y="4002786"/>
              <a:ext cx="1100138" cy="443389"/>
            </a:xfrm>
            <a:custGeom>
              <a:avLst/>
              <a:gdLst/>
              <a:ahLst/>
              <a:cxnLst/>
              <a:rect l="l" t="t" r="r" b="b"/>
              <a:pathLst>
                <a:path w="1466850" h="591185">
                  <a:moveTo>
                    <a:pt x="25907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5907" y="25907"/>
                  </a:lnTo>
                  <a:lnTo>
                    <a:pt x="25907" y="0"/>
                  </a:lnTo>
                  <a:close/>
                </a:path>
                <a:path w="1466850" h="591185">
                  <a:moveTo>
                    <a:pt x="49783" y="12953"/>
                  </a:moveTo>
                  <a:lnTo>
                    <a:pt x="49783" y="27939"/>
                  </a:lnTo>
                  <a:lnTo>
                    <a:pt x="75691" y="27939"/>
                  </a:lnTo>
                  <a:lnTo>
                    <a:pt x="75691" y="25907"/>
                  </a:lnTo>
                  <a:lnTo>
                    <a:pt x="51815" y="25907"/>
                  </a:lnTo>
                  <a:lnTo>
                    <a:pt x="51815" y="14986"/>
                  </a:lnTo>
                  <a:lnTo>
                    <a:pt x="49783" y="12953"/>
                  </a:lnTo>
                  <a:close/>
                </a:path>
                <a:path w="1466850" h="591185">
                  <a:moveTo>
                    <a:pt x="51815" y="14986"/>
                  </a:moveTo>
                  <a:lnTo>
                    <a:pt x="51815" y="25907"/>
                  </a:lnTo>
                  <a:lnTo>
                    <a:pt x="62737" y="25907"/>
                  </a:lnTo>
                  <a:lnTo>
                    <a:pt x="51815" y="14986"/>
                  </a:lnTo>
                  <a:close/>
                </a:path>
                <a:path w="1466850" h="591185">
                  <a:moveTo>
                    <a:pt x="75691" y="0"/>
                  </a:moveTo>
                  <a:lnTo>
                    <a:pt x="51815" y="0"/>
                  </a:lnTo>
                  <a:lnTo>
                    <a:pt x="51815" y="14986"/>
                  </a:lnTo>
                  <a:lnTo>
                    <a:pt x="62737" y="25907"/>
                  </a:lnTo>
                  <a:lnTo>
                    <a:pt x="75691" y="25907"/>
                  </a:lnTo>
                  <a:lnTo>
                    <a:pt x="75691" y="0"/>
                  </a:lnTo>
                  <a:close/>
                </a:path>
                <a:path w="1466850" h="591185">
                  <a:moveTo>
                    <a:pt x="75691" y="53847"/>
                  </a:moveTo>
                  <a:lnTo>
                    <a:pt x="49783" y="53847"/>
                  </a:lnTo>
                  <a:lnTo>
                    <a:pt x="49783" y="79755"/>
                  </a:lnTo>
                  <a:lnTo>
                    <a:pt x="75691" y="79755"/>
                  </a:lnTo>
                  <a:lnTo>
                    <a:pt x="75691" y="53847"/>
                  </a:lnTo>
                  <a:close/>
                </a:path>
                <a:path w="1466850" h="591185">
                  <a:moveTo>
                    <a:pt x="75691" y="105663"/>
                  </a:moveTo>
                  <a:lnTo>
                    <a:pt x="49783" y="105663"/>
                  </a:lnTo>
                  <a:lnTo>
                    <a:pt x="49783" y="131571"/>
                  </a:lnTo>
                  <a:lnTo>
                    <a:pt x="75691" y="131571"/>
                  </a:lnTo>
                  <a:lnTo>
                    <a:pt x="75691" y="105663"/>
                  </a:lnTo>
                  <a:close/>
                </a:path>
                <a:path w="1466850" h="591185">
                  <a:moveTo>
                    <a:pt x="75691" y="157479"/>
                  </a:moveTo>
                  <a:lnTo>
                    <a:pt x="49783" y="157479"/>
                  </a:lnTo>
                  <a:lnTo>
                    <a:pt x="49783" y="183387"/>
                  </a:lnTo>
                  <a:lnTo>
                    <a:pt x="75691" y="183387"/>
                  </a:lnTo>
                  <a:lnTo>
                    <a:pt x="75691" y="157479"/>
                  </a:lnTo>
                  <a:close/>
                </a:path>
                <a:path w="1466850" h="591185">
                  <a:moveTo>
                    <a:pt x="75691" y="209295"/>
                  </a:moveTo>
                  <a:lnTo>
                    <a:pt x="49783" y="209295"/>
                  </a:lnTo>
                  <a:lnTo>
                    <a:pt x="49783" y="235203"/>
                  </a:lnTo>
                  <a:lnTo>
                    <a:pt x="75691" y="235203"/>
                  </a:lnTo>
                  <a:lnTo>
                    <a:pt x="75691" y="209295"/>
                  </a:lnTo>
                  <a:close/>
                </a:path>
                <a:path w="1466850" h="591185">
                  <a:moveTo>
                    <a:pt x="75691" y="261073"/>
                  </a:moveTo>
                  <a:lnTo>
                    <a:pt x="49783" y="261073"/>
                  </a:lnTo>
                  <a:lnTo>
                    <a:pt x="49783" y="286981"/>
                  </a:lnTo>
                  <a:lnTo>
                    <a:pt x="75691" y="286981"/>
                  </a:lnTo>
                  <a:lnTo>
                    <a:pt x="75691" y="261073"/>
                  </a:lnTo>
                  <a:close/>
                </a:path>
                <a:path w="1466850" h="591185">
                  <a:moveTo>
                    <a:pt x="75691" y="312889"/>
                  </a:moveTo>
                  <a:lnTo>
                    <a:pt x="49783" y="312889"/>
                  </a:lnTo>
                  <a:lnTo>
                    <a:pt x="49783" y="338797"/>
                  </a:lnTo>
                  <a:lnTo>
                    <a:pt x="75691" y="338797"/>
                  </a:lnTo>
                  <a:lnTo>
                    <a:pt x="75691" y="312889"/>
                  </a:lnTo>
                  <a:close/>
                </a:path>
                <a:path w="1466850" h="591185">
                  <a:moveTo>
                    <a:pt x="75691" y="364705"/>
                  </a:moveTo>
                  <a:lnTo>
                    <a:pt x="49783" y="364705"/>
                  </a:lnTo>
                  <a:lnTo>
                    <a:pt x="49783" y="390613"/>
                  </a:lnTo>
                  <a:lnTo>
                    <a:pt x="75691" y="390613"/>
                  </a:lnTo>
                  <a:lnTo>
                    <a:pt x="75691" y="364705"/>
                  </a:lnTo>
                  <a:close/>
                </a:path>
                <a:path w="1466850" h="591185">
                  <a:moveTo>
                    <a:pt x="75691" y="416521"/>
                  </a:moveTo>
                  <a:lnTo>
                    <a:pt x="49783" y="416521"/>
                  </a:lnTo>
                  <a:lnTo>
                    <a:pt x="49783" y="442429"/>
                  </a:lnTo>
                  <a:lnTo>
                    <a:pt x="75691" y="442429"/>
                  </a:lnTo>
                  <a:lnTo>
                    <a:pt x="75691" y="416521"/>
                  </a:lnTo>
                  <a:close/>
                </a:path>
                <a:path w="1466850" h="591185">
                  <a:moveTo>
                    <a:pt x="75691" y="468337"/>
                  </a:moveTo>
                  <a:lnTo>
                    <a:pt x="49783" y="468337"/>
                  </a:lnTo>
                  <a:lnTo>
                    <a:pt x="49783" y="494245"/>
                  </a:lnTo>
                  <a:lnTo>
                    <a:pt x="75691" y="494245"/>
                  </a:lnTo>
                  <a:lnTo>
                    <a:pt x="75691" y="468337"/>
                  </a:lnTo>
                  <a:close/>
                </a:path>
                <a:path w="1466850" h="591185">
                  <a:moveTo>
                    <a:pt x="75691" y="520153"/>
                  </a:moveTo>
                  <a:lnTo>
                    <a:pt x="49783" y="520153"/>
                  </a:lnTo>
                  <a:lnTo>
                    <a:pt x="49783" y="546061"/>
                  </a:lnTo>
                  <a:lnTo>
                    <a:pt x="75691" y="546061"/>
                  </a:lnTo>
                  <a:lnTo>
                    <a:pt x="75691" y="520153"/>
                  </a:lnTo>
                  <a:close/>
                </a:path>
                <a:path w="1466850" h="591185">
                  <a:moveTo>
                    <a:pt x="108838" y="538797"/>
                  </a:moveTo>
                  <a:lnTo>
                    <a:pt x="82930" y="538797"/>
                  </a:lnTo>
                  <a:lnTo>
                    <a:pt x="82930" y="564705"/>
                  </a:lnTo>
                  <a:lnTo>
                    <a:pt x="108838" y="564705"/>
                  </a:lnTo>
                  <a:lnTo>
                    <a:pt x="108838" y="538797"/>
                  </a:lnTo>
                  <a:close/>
                </a:path>
                <a:path w="1466850" h="591185">
                  <a:moveTo>
                    <a:pt x="160654" y="538797"/>
                  </a:moveTo>
                  <a:lnTo>
                    <a:pt x="134746" y="538797"/>
                  </a:lnTo>
                  <a:lnTo>
                    <a:pt x="134746" y="564705"/>
                  </a:lnTo>
                  <a:lnTo>
                    <a:pt x="160654" y="564705"/>
                  </a:lnTo>
                  <a:lnTo>
                    <a:pt x="160654" y="538797"/>
                  </a:lnTo>
                  <a:close/>
                </a:path>
                <a:path w="1466850" h="591185">
                  <a:moveTo>
                    <a:pt x="212470" y="538797"/>
                  </a:moveTo>
                  <a:lnTo>
                    <a:pt x="186562" y="538797"/>
                  </a:lnTo>
                  <a:lnTo>
                    <a:pt x="186562" y="564705"/>
                  </a:lnTo>
                  <a:lnTo>
                    <a:pt x="212470" y="564705"/>
                  </a:lnTo>
                  <a:lnTo>
                    <a:pt x="212470" y="538797"/>
                  </a:lnTo>
                  <a:close/>
                </a:path>
                <a:path w="1466850" h="591185">
                  <a:moveTo>
                    <a:pt x="264287" y="538797"/>
                  </a:moveTo>
                  <a:lnTo>
                    <a:pt x="238378" y="538797"/>
                  </a:lnTo>
                  <a:lnTo>
                    <a:pt x="238378" y="564705"/>
                  </a:lnTo>
                  <a:lnTo>
                    <a:pt x="264287" y="564705"/>
                  </a:lnTo>
                  <a:lnTo>
                    <a:pt x="264287" y="538797"/>
                  </a:lnTo>
                  <a:close/>
                </a:path>
                <a:path w="1466850" h="591185">
                  <a:moveTo>
                    <a:pt x="316102" y="538797"/>
                  </a:moveTo>
                  <a:lnTo>
                    <a:pt x="290194" y="538797"/>
                  </a:lnTo>
                  <a:lnTo>
                    <a:pt x="290194" y="564705"/>
                  </a:lnTo>
                  <a:lnTo>
                    <a:pt x="316102" y="564705"/>
                  </a:lnTo>
                  <a:lnTo>
                    <a:pt x="316102" y="538797"/>
                  </a:lnTo>
                  <a:close/>
                </a:path>
                <a:path w="1466850" h="591185">
                  <a:moveTo>
                    <a:pt x="367918" y="538797"/>
                  </a:moveTo>
                  <a:lnTo>
                    <a:pt x="342010" y="538797"/>
                  </a:lnTo>
                  <a:lnTo>
                    <a:pt x="342010" y="564705"/>
                  </a:lnTo>
                  <a:lnTo>
                    <a:pt x="367918" y="564705"/>
                  </a:lnTo>
                  <a:lnTo>
                    <a:pt x="367918" y="538797"/>
                  </a:lnTo>
                  <a:close/>
                </a:path>
                <a:path w="1466850" h="591185">
                  <a:moveTo>
                    <a:pt x="419734" y="538797"/>
                  </a:moveTo>
                  <a:lnTo>
                    <a:pt x="393826" y="538797"/>
                  </a:lnTo>
                  <a:lnTo>
                    <a:pt x="393826" y="564705"/>
                  </a:lnTo>
                  <a:lnTo>
                    <a:pt x="419734" y="564705"/>
                  </a:lnTo>
                  <a:lnTo>
                    <a:pt x="419734" y="538797"/>
                  </a:lnTo>
                  <a:close/>
                </a:path>
                <a:path w="1466850" h="591185">
                  <a:moveTo>
                    <a:pt x="471550" y="538797"/>
                  </a:moveTo>
                  <a:lnTo>
                    <a:pt x="445642" y="538797"/>
                  </a:lnTo>
                  <a:lnTo>
                    <a:pt x="445642" y="564705"/>
                  </a:lnTo>
                  <a:lnTo>
                    <a:pt x="471550" y="564705"/>
                  </a:lnTo>
                  <a:lnTo>
                    <a:pt x="471550" y="538797"/>
                  </a:lnTo>
                  <a:close/>
                </a:path>
                <a:path w="1466850" h="591185">
                  <a:moveTo>
                    <a:pt x="523366" y="538797"/>
                  </a:moveTo>
                  <a:lnTo>
                    <a:pt x="497458" y="538797"/>
                  </a:lnTo>
                  <a:lnTo>
                    <a:pt x="497458" y="564705"/>
                  </a:lnTo>
                  <a:lnTo>
                    <a:pt x="523366" y="564705"/>
                  </a:lnTo>
                  <a:lnTo>
                    <a:pt x="523366" y="538797"/>
                  </a:lnTo>
                  <a:close/>
                </a:path>
                <a:path w="1466850" h="591185">
                  <a:moveTo>
                    <a:pt x="575182" y="538797"/>
                  </a:moveTo>
                  <a:lnTo>
                    <a:pt x="549275" y="538797"/>
                  </a:lnTo>
                  <a:lnTo>
                    <a:pt x="549275" y="564705"/>
                  </a:lnTo>
                  <a:lnTo>
                    <a:pt x="575182" y="564705"/>
                  </a:lnTo>
                  <a:lnTo>
                    <a:pt x="575182" y="538797"/>
                  </a:lnTo>
                  <a:close/>
                </a:path>
                <a:path w="1466850" h="591185">
                  <a:moveTo>
                    <a:pt x="626998" y="538797"/>
                  </a:moveTo>
                  <a:lnTo>
                    <a:pt x="601090" y="538797"/>
                  </a:lnTo>
                  <a:lnTo>
                    <a:pt x="601090" y="564705"/>
                  </a:lnTo>
                  <a:lnTo>
                    <a:pt x="626998" y="564705"/>
                  </a:lnTo>
                  <a:lnTo>
                    <a:pt x="626998" y="538797"/>
                  </a:lnTo>
                  <a:close/>
                </a:path>
                <a:path w="1466850" h="591185">
                  <a:moveTo>
                    <a:pt x="678814" y="538797"/>
                  </a:moveTo>
                  <a:lnTo>
                    <a:pt x="652906" y="538797"/>
                  </a:lnTo>
                  <a:lnTo>
                    <a:pt x="652906" y="564705"/>
                  </a:lnTo>
                  <a:lnTo>
                    <a:pt x="678814" y="564705"/>
                  </a:lnTo>
                  <a:lnTo>
                    <a:pt x="678814" y="538797"/>
                  </a:lnTo>
                  <a:close/>
                </a:path>
                <a:path w="1466850" h="591185">
                  <a:moveTo>
                    <a:pt x="730630" y="538797"/>
                  </a:moveTo>
                  <a:lnTo>
                    <a:pt x="704722" y="538797"/>
                  </a:lnTo>
                  <a:lnTo>
                    <a:pt x="704722" y="564705"/>
                  </a:lnTo>
                  <a:lnTo>
                    <a:pt x="730630" y="564705"/>
                  </a:lnTo>
                  <a:lnTo>
                    <a:pt x="730630" y="538797"/>
                  </a:lnTo>
                  <a:close/>
                </a:path>
                <a:path w="1466850" h="591185">
                  <a:moveTo>
                    <a:pt x="782446" y="538797"/>
                  </a:moveTo>
                  <a:lnTo>
                    <a:pt x="756538" y="538797"/>
                  </a:lnTo>
                  <a:lnTo>
                    <a:pt x="756538" y="564705"/>
                  </a:lnTo>
                  <a:lnTo>
                    <a:pt x="782446" y="564705"/>
                  </a:lnTo>
                  <a:lnTo>
                    <a:pt x="782446" y="538797"/>
                  </a:lnTo>
                  <a:close/>
                </a:path>
                <a:path w="1466850" h="591185">
                  <a:moveTo>
                    <a:pt x="834263" y="538797"/>
                  </a:moveTo>
                  <a:lnTo>
                    <a:pt x="808354" y="538797"/>
                  </a:lnTo>
                  <a:lnTo>
                    <a:pt x="808354" y="564705"/>
                  </a:lnTo>
                  <a:lnTo>
                    <a:pt x="834263" y="564705"/>
                  </a:lnTo>
                  <a:lnTo>
                    <a:pt x="834263" y="538797"/>
                  </a:lnTo>
                  <a:close/>
                </a:path>
                <a:path w="1466850" h="591185">
                  <a:moveTo>
                    <a:pt x="886078" y="538797"/>
                  </a:moveTo>
                  <a:lnTo>
                    <a:pt x="860170" y="538797"/>
                  </a:lnTo>
                  <a:lnTo>
                    <a:pt x="860170" y="564705"/>
                  </a:lnTo>
                  <a:lnTo>
                    <a:pt x="886078" y="564705"/>
                  </a:lnTo>
                  <a:lnTo>
                    <a:pt x="886078" y="538797"/>
                  </a:lnTo>
                  <a:close/>
                </a:path>
                <a:path w="1466850" h="591185">
                  <a:moveTo>
                    <a:pt x="937894" y="538797"/>
                  </a:moveTo>
                  <a:lnTo>
                    <a:pt x="911987" y="538797"/>
                  </a:lnTo>
                  <a:lnTo>
                    <a:pt x="911987" y="564705"/>
                  </a:lnTo>
                  <a:lnTo>
                    <a:pt x="937894" y="564705"/>
                  </a:lnTo>
                  <a:lnTo>
                    <a:pt x="937894" y="538797"/>
                  </a:lnTo>
                  <a:close/>
                </a:path>
                <a:path w="1466850" h="591185">
                  <a:moveTo>
                    <a:pt x="989710" y="538797"/>
                  </a:moveTo>
                  <a:lnTo>
                    <a:pt x="963802" y="538797"/>
                  </a:lnTo>
                  <a:lnTo>
                    <a:pt x="963802" y="564705"/>
                  </a:lnTo>
                  <a:lnTo>
                    <a:pt x="989710" y="564705"/>
                  </a:lnTo>
                  <a:lnTo>
                    <a:pt x="989710" y="538797"/>
                  </a:lnTo>
                  <a:close/>
                </a:path>
                <a:path w="1466850" h="591185">
                  <a:moveTo>
                    <a:pt x="1041526" y="538797"/>
                  </a:moveTo>
                  <a:lnTo>
                    <a:pt x="1015618" y="538797"/>
                  </a:lnTo>
                  <a:lnTo>
                    <a:pt x="1015618" y="564705"/>
                  </a:lnTo>
                  <a:lnTo>
                    <a:pt x="1041526" y="564705"/>
                  </a:lnTo>
                  <a:lnTo>
                    <a:pt x="1041526" y="538797"/>
                  </a:lnTo>
                  <a:close/>
                </a:path>
                <a:path w="1466850" h="591185">
                  <a:moveTo>
                    <a:pt x="1093342" y="538797"/>
                  </a:moveTo>
                  <a:lnTo>
                    <a:pt x="1067434" y="538797"/>
                  </a:lnTo>
                  <a:lnTo>
                    <a:pt x="1067434" y="564705"/>
                  </a:lnTo>
                  <a:lnTo>
                    <a:pt x="1093342" y="564705"/>
                  </a:lnTo>
                  <a:lnTo>
                    <a:pt x="1093342" y="538797"/>
                  </a:lnTo>
                  <a:close/>
                </a:path>
                <a:path w="1466850" h="591185">
                  <a:moveTo>
                    <a:pt x="1145158" y="538797"/>
                  </a:moveTo>
                  <a:lnTo>
                    <a:pt x="1119251" y="538797"/>
                  </a:lnTo>
                  <a:lnTo>
                    <a:pt x="1119251" y="564705"/>
                  </a:lnTo>
                  <a:lnTo>
                    <a:pt x="1145158" y="564705"/>
                  </a:lnTo>
                  <a:lnTo>
                    <a:pt x="1145158" y="538797"/>
                  </a:lnTo>
                  <a:close/>
                </a:path>
                <a:path w="1466850" h="591185">
                  <a:moveTo>
                    <a:pt x="1196975" y="538797"/>
                  </a:moveTo>
                  <a:lnTo>
                    <a:pt x="1171066" y="538797"/>
                  </a:lnTo>
                  <a:lnTo>
                    <a:pt x="1171066" y="564705"/>
                  </a:lnTo>
                  <a:lnTo>
                    <a:pt x="1196975" y="564705"/>
                  </a:lnTo>
                  <a:lnTo>
                    <a:pt x="1196975" y="538797"/>
                  </a:lnTo>
                  <a:close/>
                </a:path>
                <a:path w="1466850" h="591185">
                  <a:moveTo>
                    <a:pt x="1248790" y="538797"/>
                  </a:moveTo>
                  <a:lnTo>
                    <a:pt x="1222882" y="538797"/>
                  </a:lnTo>
                  <a:lnTo>
                    <a:pt x="1222882" y="564705"/>
                  </a:lnTo>
                  <a:lnTo>
                    <a:pt x="1248790" y="564705"/>
                  </a:lnTo>
                  <a:lnTo>
                    <a:pt x="1248790" y="538797"/>
                  </a:lnTo>
                  <a:close/>
                </a:path>
                <a:path w="1466850" h="591185">
                  <a:moveTo>
                    <a:pt x="1300606" y="538797"/>
                  </a:moveTo>
                  <a:lnTo>
                    <a:pt x="1274698" y="538797"/>
                  </a:lnTo>
                  <a:lnTo>
                    <a:pt x="1274698" y="564705"/>
                  </a:lnTo>
                  <a:lnTo>
                    <a:pt x="1300606" y="564705"/>
                  </a:lnTo>
                  <a:lnTo>
                    <a:pt x="1300606" y="538797"/>
                  </a:lnTo>
                  <a:close/>
                </a:path>
                <a:path w="1466850" h="591185">
                  <a:moveTo>
                    <a:pt x="1352422" y="538797"/>
                  </a:moveTo>
                  <a:lnTo>
                    <a:pt x="1326514" y="538797"/>
                  </a:lnTo>
                  <a:lnTo>
                    <a:pt x="1326514" y="564705"/>
                  </a:lnTo>
                  <a:lnTo>
                    <a:pt x="1352422" y="564705"/>
                  </a:lnTo>
                  <a:lnTo>
                    <a:pt x="1352422" y="538797"/>
                  </a:lnTo>
                  <a:close/>
                </a:path>
                <a:path w="1466850" h="591185">
                  <a:moveTo>
                    <a:pt x="1388998" y="512889"/>
                  </a:moveTo>
                  <a:lnTo>
                    <a:pt x="1388998" y="590613"/>
                  </a:lnTo>
                  <a:lnTo>
                    <a:pt x="1440814" y="564705"/>
                  </a:lnTo>
                  <a:lnTo>
                    <a:pt x="1401952" y="564705"/>
                  </a:lnTo>
                  <a:lnTo>
                    <a:pt x="1401952" y="538797"/>
                  </a:lnTo>
                  <a:lnTo>
                    <a:pt x="1440814" y="538797"/>
                  </a:lnTo>
                  <a:lnTo>
                    <a:pt x="1388998" y="512889"/>
                  </a:lnTo>
                  <a:close/>
                </a:path>
                <a:path w="1466850" h="591185">
                  <a:moveTo>
                    <a:pt x="1388998" y="538797"/>
                  </a:moveTo>
                  <a:lnTo>
                    <a:pt x="1378330" y="538797"/>
                  </a:lnTo>
                  <a:lnTo>
                    <a:pt x="1378330" y="564705"/>
                  </a:lnTo>
                  <a:lnTo>
                    <a:pt x="1388998" y="564705"/>
                  </a:lnTo>
                  <a:lnTo>
                    <a:pt x="1388998" y="538797"/>
                  </a:lnTo>
                  <a:close/>
                </a:path>
                <a:path w="1466850" h="591185">
                  <a:moveTo>
                    <a:pt x="1440814" y="538797"/>
                  </a:moveTo>
                  <a:lnTo>
                    <a:pt x="1401952" y="538797"/>
                  </a:lnTo>
                  <a:lnTo>
                    <a:pt x="1401952" y="564705"/>
                  </a:lnTo>
                  <a:lnTo>
                    <a:pt x="1440814" y="564705"/>
                  </a:lnTo>
                  <a:lnTo>
                    <a:pt x="1466722" y="551751"/>
                  </a:lnTo>
                  <a:lnTo>
                    <a:pt x="1440814" y="538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7" name="object 40">
              <a:extLst>
                <a:ext uri="{FF2B5EF4-FFF2-40B4-BE49-F238E27FC236}">
                  <a16:creationId xmlns:a16="http://schemas.microsoft.com/office/drawing/2014/main" id="{D48CB765-46C3-EC48-8BDF-8D2A2336DD59}"/>
                </a:ext>
              </a:extLst>
            </p:cNvPr>
            <p:cNvSpPr/>
            <p:nvPr/>
          </p:nvSpPr>
          <p:spPr>
            <a:xfrm>
              <a:off x="3838766" y="3700463"/>
              <a:ext cx="795814" cy="472440"/>
            </a:xfrm>
            <a:custGeom>
              <a:avLst/>
              <a:gdLst/>
              <a:ahLst/>
              <a:cxnLst/>
              <a:rect l="l" t="t" r="r" b="b"/>
              <a:pathLst>
                <a:path w="1061085" h="629920">
                  <a:moveTo>
                    <a:pt x="955801" y="0"/>
                  </a:moveTo>
                  <a:lnTo>
                    <a:pt x="104901" y="0"/>
                  </a:lnTo>
                  <a:lnTo>
                    <a:pt x="64079" y="8247"/>
                  </a:lnTo>
                  <a:lnTo>
                    <a:pt x="30734" y="30734"/>
                  </a:lnTo>
                  <a:lnTo>
                    <a:pt x="8247" y="64079"/>
                  </a:lnTo>
                  <a:lnTo>
                    <a:pt x="0" y="104901"/>
                  </a:lnTo>
                  <a:lnTo>
                    <a:pt x="0" y="524510"/>
                  </a:lnTo>
                  <a:lnTo>
                    <a:pt x="8247" y="565332"/>
                  </a:lnTo>
                  <a:lnTo>
                    <a:pt x="30734" y="598678"/>
                  </a:lnTo>
                  <a:lnTo>
                    <a:pt x="64079" y="621164"/>
                  </a:lnTo>
                  <a:lnTo>
                    <a:pt x="104901" y="629412"/>
                  </a:lnTo>
                  <a:lnTo>
                    <a:pt x="955801" y="629412"/>
                  </a:lnTo>
                  <a:lnTo>
                    <a:pt x="996624" y="621164"/>
                  </a:lnTo>
                  <a:lnTo>
                    <a:pt x="1029970" y="598678"/>
                  </a:lnTo>
                  <a:lnTo>
                    <a:pt x="1052456" y="565332"/>
                  </a:lnTo>
                  <a:lnTo>
                    <a:pt x="1060704" y="524510"/>
                  </a:lnTo>
                  <a:lnTo>
                    <a:pt x="1060704" y="104901"/>
                  </a:lnTo>
                  <a:lnTo>
                    <a:pt x="1052456" y="64079"/>
                  </a:lnTo>
                  <a:lnTo>
                    <a:pt x="1029970" y="30734"/>
                  </a:lnTo>
                  <a:lnTo>
                    <a:pt x="996624" y="8247"/>
                  </a:lnTo>
                  <a:lnTo>
                    <a:pt x="955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8" name="object 41">
              <a:extLst>
                <a:ext uri="{FF2B5EF4-FFF2-40B4-BE49-F238E27FC236}">
                  <a16:creationId xmlns:a16="http://schemas.microsoft.com/office/drawing/2014/main" id="{164B4BB5-73AF-FF4D-9875-9395E07333DE}"/>
                </a:ext>
              </a:extLst>
            </p:cNvPr>
            <p:cNvSpPr/>
            <p:nvPr/>
          </p:nvSpPr>
          <p:spPr>
            <a:xfrm>
              <a:off x="3838766" y="3700463"/>
              <a:ext cx="795814" cy="472440"/>
            </a:xfrm>
            <a:custGeom>
              <a:avLst/>
              <a:gdLst/>
              <a:ahLst/>
              <a:cxnLst/>
              <a:rect l="l" t="t" r="r" b="b"/>
              <a:pathLst>
                <a:path w="1061085" h="629920">
                  <a:moveTo>
                    <a:pt x="0" y="104901"/>
                  </a:moveTo>
                  <a:lnTo>
                    <a:pt x="8247" y="64079"/>
                  </a:lnTo>
                  <a:lnTo>
                    <a:pt x="30734" y="30734"/>
                  </a:lnTo>
                  <a:lnTo>
                    <a:pt x="64079" y="8247"/>
                  </a:lnTo>
                  <a:lnTo>
                    <a:pt x="104901" y="0"/>
                  </a:lnTo>
                  <a:lnTo>
                    <a:pt x="955801" y="0"/>
                  </a:lnTo>
                  <a:lnTo>
                    <a:pt x="996624" y="8247"/>
                  </a:lnTo>
                  <a:lnTo>
                    <a:pt x="1029970" y="30733"/>
                  </a:lnTo>
                  <a:lnTo>
                    <a:pt x="1052456" y="64079"/>
                  </a:lnTo>
                  <a:lnTo>
                    <a:pt x="1060704" y="104901"/>
                  </a:lnTo>
                  <a:lnTo>
                    <a:pt x="1060704" y="524510"/>
                  </a:lnTo>
                  <a:lnTo>
                    <a:pt x="1052456" y="565332"/>
                  </a:lnTo>
                  <a:lnTo>
                    <a:pt x="1029970" y="598678"/>
                  </a:lnTo>
                  <a:lnTo>
                    <a:pt x="996624" y="621164"/>
                  </a:lnTo>
                  <a:lnTo>
                    <a:pt x="955801" y="629412"/>
                  </a:lnTo>
                  <a:lnTo>
                    <a:pt x="104901" y="629412"/>
                  </a:lnTo>
                  <a:lnTo>
                    <a:pt x="64079" y="621164"/>
                  </a:lnTo>
                  <a:lnTo>
                    <a:pt x="30734" y="598678"/>
                  </a:lnTo>
                  <a:lnTo>
                    <a:pt x="8247" y="565332"/>
                  </a:lnTo>
                  <a:lnTo>
                    <a:pt x="0" y="524510"/>
                  </a:lnTo>
                  <a:lnTo>
                    <a:pt x="0" y="104901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9" name="object 42">
              <a:extLst>
                <a:ext uri="{FF2B5EF4-FFF2-40B4-BE49-F238E27FC236}">
                  <a16:creationId xmlns:a16="http://schemas.microsoft.com/office/drawing/2014/main" id="{F5FBE182-8E4F-FA41-9F20-DDBF43A8D1F5}"/>
                </a:ext>
              </a:extLst>
            </p:cNvPr>
            <p:cNvSpPr txBox="1"/>
            <p:nvPr/>
          </p:nvSpPr>
          <p:spPr>
            <a:xfrm>
              <a:off x="3929252" y="3770338"/>
              <a:ext cx="614363" cy="321242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049" marR="3810" algn="ctr">
                <a:spcBef>
                  <a:spcPts val="75"/>
                </a:spcBef>
              </a:pPr>
              <a:r>
                <a:rPr sz="675" spc="11" dirty="0">
                  <a:latin typeface="Lucida Sans"/>
                  <a:cs typeface="Lucida Sans"/>
                </a:rPr>
                <a:t>W</a:t>
              </a:r>
              <a:r>
                <a:rPr sz="675" spc="4" dirty="0">
                  <a:latin typeface="Lucida Sans"/>
                  <a:cs typeface="Lucida Sans"/>
                </a:rPr>
                <a:t>a</a:t>
              </a:r>
              <a:r>
                <a:rPr sz="675" dirty="0">
                  <a:latin typeface="Lucida Sans"/>
                  <a:cs typeface="Lucida Sans"/>
                </a:rPr>
                <a:t>r</a:t>
              </a:r>
              <a:r>
                <a:rPr sz="675" spc="-4" dirty="0">
                  <a:latin typeface="Lucida Sans"/>
                  <a:cs typeface="Lucida Sans"/>
                </a:rPr>
                <a:t>e</a:t>
              </a:r>
              <a:r>
                <a:rPr sz="675" dirty="0">
                  <a:latin typeface="Lucida Sans"/>
                  <a:cs typeface="Lucida Sans"/>
                </a:rPr>
                <a:t>n</a:t>
              </a:r>
              <a:r>
                <a:rPr sz="675" spc="-4" dirty="0">
                  <a:latin typeface="Lucida Sans"/>
                  <a:cs typeface="Lucida Sans"/>
                </a:rPr>
                <a:t>e</a:t>
              </a:r>
              <a:r>
                <a:rPr sz="675" spc="-8" dirty="0">
                  <a:latin typeface="Lucida Sans"/>
                  <a:cs typeface="Lucida Sans"/>
                </a:rPr>
                <a:t>i</a:t>
              </a:r>
              <a:r>
                <a:rPr sz="675" dirty="0">
                  <a:latin typeface="Lucida Sans"/>
                  <a:cs typeface="Lucida Sans"/>
                </a:rPr>
                <a:t>ng</a:t>
              </a:r>
              <a:r>
                <a:rPr sz="675" spc="4" dirty="0">
                  <a:latin typeface="Lucida Sans"/>
                  <a:cs typeface="Lucida Sans"/>
                </a:rPr>
                <a:t>a</a:t>
              </a:r>
              <a:r>
                <a:rPr sz="675" dirty="0">
                  <a:latin typeface="Lucida Sans"/>
                  <a:cs typeface="Lucida Sans"/>
                </a:rPr>
                <a:t>ng  </a:t>
              </a:r>
              <a:r>
                <a:rPr sz="675" spc="-4" dirty="0">
                  <a:latin typeface="Lucida Sans"/>
                  <a:cs typeface="Lucida Sans"/>
                </a:rPr>
                <a:t>im </a:t>
              </a:r>
              <a:r>
                <a:rPr sz="675" dirty="0">
                  <a:latin typeface="Lucida Sans"/>
                  <a:cs typeface="Lucida Sans"/>
                </a:rPr>
                <a:t>Lager  buchen</a:t>
              </a:r>
              <a:endParaRPr sz="675">
                <a:latin typeface="Lucida Sans"/>
                <a:cs typeface="Lucida Sans"/>
              </a:endParaRPr>
            </a:p>
          </p:txBody>
        </p:sp>
        <p:sp>
          <p:nvSpPr>
            <p:cNvPr id="110" name="object 43">
              <a:extLst>
                <a:ext uri="{FF2B5EF4-FFF2-40B4-BE49-F238E27FC236}">
                  <a16:creationId xmlns:a16="http://schemas.microsoft.com/office/drawing/2014/main" id="{8E44B014-C730-BC46-9A91-F6FF9A8559EF}"/>
                </a:ext>
              </a:extLst>
            </p:cNvPr>
            <p:cNvSpPr/>
            <p:nvPr/>
          </p:nvSpPr>
          <p:spPr>
            <a:xfrm>
              <a:off x="3879913" y="4073080"/>
              <a:ext cx="216218" cy="216218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39"/>
                  </a:lnTo>
                  <a:lnTo>
                    <a:pt x="27797" y="229073"/>
                  </a:lnTo>
                  <a:lnTo>
                    <a:pt x="58978" y="260249"/>
                  </a:lnTo>
                  <a:lnTo>
                    <a:pt x="98511" y="280693"/>
                  </a:lnTo>
                  <a:lnTo>
                    <a:pt x="144018" y="288035"/>
                  </a:lnTo>
                  <a:lnTo>
                    <a:pt x="189524" y="280693"/>
                  </a:lnTo>
                  <a:lnTo>
                    <a:pt x="229057" y="260249"/>
                  </a:lnTo>
                  <a:lnTo>
                    <a:pt x="260238" y="229073"/>
                  </a:lnTo>
                  <a:lnTo>
                    <a:pt x="280690" y="189539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1" name="object 44">
              <a:extLst>
                <a:ext uri="{FF2B5EF4-FFF2-40B4-BE49-F238E27FC236}">
                  <a16:creationId xmlns:a16="http://schemas.microsoft.com/office/drawing/2014/main" id="{421F0F66-927A-8E47-A649-C0511FCF0E04}"/>
                </a:ext>
              </a:extLst>
            </p:cNvPr>
            <p:cNvSpPr/>
            <p:nvPr/>
          </p:nvSpPr>
          <p:spPr>
            <a:xfrm>
              <a:off x="3879913" y="4073080"/>
              <a:ext cx="216218" cy="216218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39"/>
                  </a:lnTo>
                  <a:lnTo>
                    <a:pt x="260238" y="229073"/>
                  </a:lnTo>
                  <a:lnTo>
                    <a:pt x="229057" y="260249"/>
                  </a:lnTo>
                  <a:lnTo>
                    <a:pt x="189524" y="280693"/>
                  </a:lnTo>
                  <a:lnTo>
                    <a:pt x="144018" y="288035"/>
                  </a:lnTo>
                  <a:lnTo>
                    <a:pt x="98511" y="280693"/>
                  </a:lnTo>
                  <a:lnTo>
                    <a:pt x="58978" y="260249"/>
                  </a:lnTo>
                  <a:lnTo>
                    <a:pt x="27797" y="229073"/>
                  </a:lnTo>
                  <a:lnTo>
                    <a:pt x="7345" y="189539"/>
                  </a:lnTo>
                  <a:lnTo>
                    <a:pt x="0" y="144017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2" name="object 45">
              <a:extLst>
                <a:ext uri="{FF2B5EF4-FFF2-40B4-BE49-F238E27FC236}">
                  <a16:creationId xmlns:a16="http://schemas.microsoft.com/office/drawing/2014/main" id="{045A9B8A-4EF3-2C49-8D67-3EA0A475E5F4}"/>
                </a:ext>
              </a:extLst>
            </p:cNvPr>
            <p:cNvSpPr/>
            <p:nvPr/>
          </p:nvSpPr>
          <p:spPr>
            <a:xfrm>
              <a:off x="3917060" y="4120515"/>
              <a:ext cx="129159" cy="1211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3" name="object 46">
              <a:extLst>
                <a:ext uri="{FF2B5EF4-FFF2-40B4-BE49-F238E27FC236}">
                  <a16:creationId xmlns:a16="http://schemas.microsoft.com/office/drawing/2014/main" id="{9C9EBCDA-3810-F34E-A757-1041E2F9F773}"/>
                </a:ext>
              </a:extLst>
            </p:cNvPr>
            <p:cNvSpPr/>
            <p:nvPr/>
          </p:nvSpPr>
          <p:spPr>
            <a:xfrm>
              <a:off x="4634294" y="3907916"/>
              <a:ext cx="395859" cy="582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4" name="object 47">
              <a:extLst>
                <a:ext uri="{FF2B5EF4-FFF2-40B4-BE49-F238E27FC236}">
                  <a16:creationId xmlns:a16="http://schemas.microsoft.com/office/drawing/2014/main" id="{1A0CB458-BDAA-4F45-BAA8-440CA78A063F}"/>
                </a:ext>
              </a:extLst>
            </p:cNvPr>
            <p:cNvSpPr/>
            <p:nvPr/>
          </p:nvSpPr>
          <p:spPr>
            <a:xfrm>
              <a:off x="5049204" y="4181666"/>
              <a:ext cx="795814" cy="471011"/>
            </a:xfrm>
            <a:custGeom>
              <a:avLst/>
              <a:gdLst/>
              <a:ahLst/>
              <a:cxnLst/>
              <a:rect l="l" t="t" r="r" b="b"/>
              <a:pathLst>
                <a:path w="1061085" h="628014">
                  <a:moveTo>
                    <a:pt x="0" y="104648"/>
                  </a:moveTo>
                  <a:lnTo>
                    <a:pt x="8225" y="63913"/>
                  </a:lnTo>
                  <a:lnTo>
                    <a:pt x="30654" y="30649"/>
                  </a:lnTo>
                  <a:lnTo>
                    <a:pt x="63918" y="8223"/>
                  </a:lnTo>
                  <a:lnTo>
                    <a:pt x="104647" y="0"/>
                  </a:lnTo>
                  <a:lnTo>
                    <a:pt x="956055" y="0"/>
                  </a:lnTo>
                  <a:lnTo>
                    <a:pt x="996785" y="8223"/>
                  </a:lnTo>
                  <a:lnTo>
                    <a:pt x="1030049" y="30649"/>
                  </a:lnTo>
                  <a:lnTo>
                    <a:pt x="1052478" y="63913"/>
                  </a:lnTo>
                  <a:lnTo>
                    <a:pt x="1060703" y="104648"/>
                  </a:lnTo>
                  <a:lnTo>
                    <a:pt x="1060703" y="523240"/>
                  </a:lnTo>
                  <a:lnTo>
                    <a:pt x="1052478" y="563974"/>
                  </a:lnTo>
                  <a:lnTo>
                    <a:pt x="1030049" y="597238"/>
                  </a:lnTo>
                  <a:lnTo>
                    <a:pt x="996785" y="619664"/>
                  </a:lnTo>
                  <a:lnTo>
                    <a:pt x="956055" y="627888"/>
                  </a:lnTo>
                  <a:lnTo>
                    <a:pt x="104647" y="627888"/>
                  </a:lnTo>
                  <a:lnTo>
                    <a:pt x="63918" y="619664"/>
                  </a:lnTo>
                  <a:lnTo>
                    <a:pt x="30654" y="597238"/>
                  </a:lnTo>
                  <a:lnTo>
                    <a:pt x="8225" y="563974"/>
                  </a:lnTo>
                  <a:lnTo>
                    <a:pt x="0" y="523240"/>
                  </a:lnTo>
                  <a:lnTo>
                    <a:pt x="0" y="104648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5" name="object 48">
              <a:extLst>
                <a:ext uri="{FF2B5EF4-FFF2-40B4-BE49-F238E27FC236}">
                  <a16:creationId xmlns:a16="http://schemas.microsoft.com/office/drawing/2014/main" id="{232EE643-269A-EB4A-87DB-26107EC96BCC}"/>
                </a:ext>
              </a:extLst>
            </p:cNvPr>
            <p:cNvSpPr txBox="1"/>
            <p:nvPr/>
          </p:nvSpPr>
          <p:spPr>
            <a:xfrm>
              <a:off x="5140834" y="4225518"/>
              <a:ext cx="611029" cy="225542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 marR="3810" indent="1429" algn="ctr">
                <a:spcBef>
                  <a:spcPts val="79"/>
                </a:spcBef>
              </a:pPr>
              <a:r>
                <a:rPr sz="700" spc="-4" dirty="0" err="1">
                  <a:latin typeface="Lucida Sans"/>
                  <a:cs typeface="Lucida Sans"/>
                </a:rPr>
                <a:t>Buchungen</a:t>
              </a:r>
              <a:r>
                <a:rPr sz="700" spc="-4" dirty="0">
                  <a:latin typeface="Lucida Sans"/>
                  <a:cs typeface="Lucida Sans"/>
                </a:rPr>
                <a:t>  </a:t>
              </a:r>
              <a:r>
                <a:rPr sz="700" spc="-8" dirty="0" err="1">
                  <a:latin typeface="Lucida Sans"/>
                  <a:cs typeface="Lucida Sans"/>
                </a:rPr>
                <a:t>zu</a:t>
              </a:r>
              <a:r>
                <a:rPr sz="700" spc="-4" dirty="0" err="1">
                  <a:latin typeface="Lucida Sans"/>
                  <a:cs typeface="Lucida Sans"/>
                </a:rPr>
                <a:t>r</a:t>
              </a:r>
              <a:r>
                <a:rPr sz="700" spc="-8" dirty="0" err="1">
                  <a:latin typeface="Lucida Sans"/>
                  <a:cs typeface="Lucida Sans"/>
                </a:rPr>
                <a:t>ü</a:t>
              </a:r>
              <a:r>
                <a:rPr sz="700" spc="-4" dirty="0" err="1">
                  <a:latin typeface="Lucida Sans"/>
                  <a:cs typeface="Lucida Sans"/>
                </a:rPr>
                <a:t>c</a:t>
              </a:r>
              <a:r>
                <a:rPr sz="700" spc="4" dirty="0" err="1">
                  <a:latin typeface="Lucida Sans"/>
                  <a:cs typeface="Lucida Sans"/>
                </a:rPr>
                <a:t>k</a:t>
              </a:r>
              <a:r>
                <a:rPr sz="700" dirty="0" err="1">
                  <a:latin typeface="Lucida Sans"/>
                  <a:cs typeface="Lucida Sans"/>
                </a:rPr>
                <a:t>se</a:t>
              </a:r>
              <a:r>
                <a:rPr sz="700" spc="8" dirty="0" err="1">
                  <a:latin typeface="Lucida Sans"/>
                  <a:cs typeface="Lucida Sans"/>
                </a:rPr>
                <a:t>t</a:t>
              </a:r>
              <a:r>
                <a:rPr sz="700" spc="-8" dirty="0" err="1">
                  <a:latin typeface="Lucida Sans"/>
                  <a:cs typeface="Lucida Sans"/>
                </a:rPr>
                <a:t>z</a:t>
              </a:r>
              <a:r>
                <a:rPr sz="700" dirty="0" err="1">
                  <a:latin typeface="Lucida Sans"/>
                  <a:cs typeface="Lucida Sans"/>
                </a:rPr>
                <a:t>en</a:t>
              </a:r>
              <a:endParaRPr sz="700" dirty="0">
                <a:latin typeface="Lucida Sans"/>
                <a:cs typeface="Lucida Sans"/>
              </a:endParaRPr>
            </a:p>
          </p:txBody>
        </p:sp>
        <p:sp>
          <p:nvSpPr>
            <p:cNvPr id="116" name="object 49">
              <a:extLst>
                <a:ext uri="{FF2B5EF4-FFF2-40B4-BE49-F238E27FC236}">
                  <a16:creationId xmlns:a16="http://schemas.microsoft.com/office/drawing/2014/main" id="{640103F8-292A-3B48-873C-E7B840F79E1A}"/>
                </a:ext>
              </a:extLst>
            </p:cNvPr>
            <p:cNvSpPr/>
            <p:nvPr/>
          </p:nvSpPr>
          <p:spPr>
            <a:xfrm>
              <a:off x="3431858" y="3907916"/>
              <a:ext cx="395859" cy="582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7" name="object 50">
              <a:extLst>
                <a:ext uri="{FF2B5EF4-FFF2-40B4-BE49-F238E27FC236}">
                  <a16:creationId xmlns:a16="http://schemas.microsoft.com/office/drawing/2014/main" id="{FC5D06CE-F47B-C046-8DE9-E5BCB3A8004D}"/>
                </a:ext>
              </a:extLst>
            </p:cNvPr>
            <p:cNvSpPr/>
            <p:nvPr/>
          </p:nvSpPr>
          <p:spPr>
            <a:xfrm>
              <a:off x="2676334" y="3622739"/>
              <a:ext cx="0" cy="458629"/>
            </a:xfrm>
            <a:custGeom>
              <a:avLst/>
              <a:gdLst/>
              <a:ahLst/>
              <a:cxnLst/>
              <a:rect l="l" t="t" r="r" b="b"/>
              <a:pathLst>
                <a:path h="611504">
                  <a:moveTo>
                    <a:pt x="0" y="61150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8" name="object 51">
              <a:extLst>
                <a:ext uri="{FF2B5EF4-FFF2-40B4-BE49-F238E27FC236}">
                  <a16:creationId xmlns:a16="http://schemas.microsoft.com/office/drawing/2014/main" id="{2199C6E3-F0BF-354E-835D-62AFD96F4288}"/>
                </a:ext>
              </a:extLst>
            </p:cNvPr>
            <p:cNvSpPr/>
            <p:nvPr/>
          </p:nvSpPr>
          <p:spPr>
            <a:xfrm>
              <a:off x="2462593" y="3630739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92100">
                  <a:moveTo>
                    <a:pt x="0" y="0"/>
                  </a:moveTo>
                  <a:lnTo>
                    <a:pt x="291973" y="0"/>
                  </a:lnTo>
                </a:path>
              </a:pathLst>
            </a:custGeom>
            <a:ln w="38100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9" name="object 52">
              <a:extLst>
                <a:ext uri="{FF2B5EF4-FFF2-40B4-BE49-F238E27FC236}">
                  <a16:creationId xmlns:a16="http://schemas.microsoft.com/office/drawing/2014/main" id="{FCD3CC1D-4869-9949-BBC9-8816DCA2515E}"/>
                </a:ext>
              </a:extLst>
            </p:cNvPr>
            <p:cNvSpPr/>
            <p:nvPr/>
          </p:nvSpPr>
          <p:spPr>
            <a:xfrm>
              <a:off x="2469452" y="4081081"/>
              <a:ext cx="221456" cy="0"/>
            </a:xfrm>
            <a:custGeom>
              <a:avLst/>
              <a:gdLst/>
              <a:ahLst/>
              <a:cxnLst/>
              <a:rect l="l" t="t" r="r" b="b"/>
              <a:pathLst>
                <a:path w="295275">
                  <a:moveTo>
                    <a:pt x="0" y="0"/>
                  </a:moveTo>
                  <a:lnTo>
                    <a:pt x="294894" y="0"/>
                  </a:lnTo>
                </a:path>
              </a:pathLst>
            </a:custGeom>
            <a:ln w="38100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0" name="object 53">
              <a:extLst>
                <a:ext uri="{FF2B5EF4-FFF2-40B4-BE49-F238E27FC236}">
                  <a16:creationId xmlns:a16="http://schemas.microsoft.com/office/drawing/2014/main" id="{F70DDDE3-1F17-B243-B76F-522858BA9509}"/>
                </a:ext>
              </a:extLst>
            </p:cNvPr>
            <p:cNvSpPr/>
            <p:nvPr/>
          </p:nvSpPr>
          <p:spPr>
            <a:xfrm>
              <a:off x="2664904" y="3847909"/>
              <a:ext cx="1214438" cy="343853"/>
            </a:xfrm>
            <a:custGeom>
              <a:avLst/>
              <a:gdLst/>
              <a:ahLst/>
              <a:cxnLst/>
              <a:rect l="l" t="t" r="r" b="b"/>
              <a:pathLst>
                <a:path w="1619250" h="458470">
                  <a:moveTo>
                    <a:pt x="0" y="0"/>
                  </a:moveTo>
                  <a:lnTo>
                    <a:pt x="1618869" y="457949"/>
                  </a:lnTo>
                </a:path>
              </a:pathLst>
            </a:custGeom>
            <a:ln w="38100">
              <a:solidFill>
                <a:srgbClr val="009B9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BB8D6904-1EE9-A946-8820-84FE081545C3}"/>
                </a:ext>
              </a:extLst>
            </p:cNvPr>
            <p:cNvSpPr txBox="1"/>
            <p:nvPr/>
          </p:nvSpPr>
          <p:spPr>
            <a:xfrm>
              <a:off x="1440713" y="3675031"/>
              <a:ext cx="1165860" cy="3327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R="5239" algn="r">
                <a:spcBef>
                  <a:spcPts val="75"/>
                </a:spcBef>
              </a:pP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Kompensation</a:t>
              </a:r>
              <a:r>
                <a:rPr sz="1050" i="1" spc="-105" dirty="0">
                  <a:solidFill>
                    <a:srgbClr val="009B91"/>
                  </a:solidFill>
                  <a:latin typeface="Lucida Sans"/>
                  <a:cs typeface="Lucida Sans"/>
                </a:rPr>
                <a:t> 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bei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  <a:p>
              <a:pPr marR="3810" algn="r">
                <a:spcBef>
                  <a:spcPts val="4"/>
                </a:spcBef>
              </a:pP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A</a:t>
              </a:r>
              <a:r>
                <a:rPr sz="1050" i="1" spc="-45" dirty="0">
                  <a:solidFill>
                    <a:srgbClr val="009B91"/>
                  </a:solidFill>
                  <a:latin typeface="Lucida Sans"/>
                  <a:cs typeface="Lucida Sans"/>
                </a:rPr>
                <a:t>u</a:t>
              </a:r>
              <a:r>
                <a:rPr sz="1050" i="1" spc="4" dirty="0">
                  <a:solidFill>
                    <a:srgbClr val="009B91"/>
                  </a:solidFill>
                  <a:latin typeface="Lucida Sans"/>
                  <a:cs typeface="Lucida Sans"/>
                </a:rPr>
                <a:t>s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n</a:t>
              </a:r>
              <a:r>
                <a:rPr sz="1050" i="1" spc="4" dirty="0">
                  <a:solidFill>
                    <a:srgbClr val="009B91"/>
                  </a:solidFill>
                  <a:latin typeface="Lucida Sans"/>
                  <a:cs typeface="Lucida Sans"/>
                </a:rPr>
                <a:t>a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h</a:t>
              </a:r>
              <a:r>
                <a:rPr sz="1050" i="1" spc="15" dirty="0">
                  <a:solidFill>
                    <a:srgbClr val="009B91"/>
                  </a:solidFill>
                  <a:latin typeface="Lucida Sans"/>
                  <a:cs typeface="Lucida Sans"/>
                </a:rPr>
                <a:t>m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en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122" name="object 55">
              <a:extLst>
                <a:ext uri="{FF2B5EF4-FFF2-40B4-BE49-F238E27FC236}">
                  <a16:creationId xmlns:a16="http://schemas.microsoft.com/office/drawing/2014/main" id="{2F1CFCBA-CC47-744D-8B00-491513C98FCA}"/>
                </a:ext>
              </a:extLst>
            </p:cNvPr>
            <p:cNvSpPr/>
            <p:nvPr/>
          </p:nvSpPr>
          <p:spPr>
            <a:xfrm>
              <a:off x="3842195" y="2161985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3" y="0"/>
                  </a:moveTo>
                  <a:lnTo>
                    <a:pt x="0" y="121030"/>
                  </a:lnTo>
                  <a:lnTo>
                    <a:pt x="202691" y="260857"/>
                  </a:lnTo>
                  <a:lnTo>
                    <a:pt x="133985" y="302005"/>
                  </a:lnTo>
                  <a:lnTo>
                    <a:pt x="326009" y="435228"/>
                  </a:lnTo>
                  <a:lnTo>
                    <a:pt x="267081" y="464057"/>
                  </a:lnTo>
                  <a:lnTo>
                    <a:pt x="576072" y="672083"/>
                  </a:lnTo>
                  <a:lnTo>
                    <a:pt x="393826" y="400684"/>
                  </a:lnTo>
                  <a:lnTo>
                    <a:pt x="442087" y="373633"/>
                  </a:lnTo>
                  <a:lnTo>
                    <a:pt x="294639" y="211454"/>
                  </a:lnTo>
                  <a:lnTo>
                    <a:pt x="343026" y="189229"/>
                  </a:lnTo>
                  <a:lnTo>
                    <a:pt x="22593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3" name="object 56">
              <a:extLst>
                <a:ext uri="{FF2B5EF4-FFF2-40B4-BE49-F238E27FC236}">
                  <a16:creationId xmlns:a16="http://schemas.microsoft.com/office/drawing/2014/main" id="{A1534713-5E69-0E4F-BA1C-10BE40E62AD9}"/>
                </a:ext>
              </a:extLst>
            </p:cNvPr>
            <p:cNvSpPr/>
            <p:nvPr/>
          </p:nvSpPr>
          <p:spPr>
            <a:xfrm>
              <a:off x="3842195" y="2161985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3" y="0"/>
                  </a:moveTo>
                  <a:lnTo>
                    <a:pt x="343026" y="189229"/>
                  </a:lnTo>
                  <a:lnTo>
                    <a:pt x="294639" y="211454"/>
                  </a:lnTo>
                  <a:lnTo>
                    <a:pt x="442087" y="373633"/>
                  </a:lnTo>
                  <a:lnTo>
                    <a:pt x="393826" y="400684"/>
                  </a:lnTo>
                  <a:lnTo>
                    <a:pt x="576072" y="672083"/>
                  </a:lnTo>
                  <a:lnTo>
                    <a:pt x="267081" y="464057"/>
                  </a:lnTo>
                  <a:lnTo>
                    <a:pt x="326009" y="435228"/>
                  </a:lnTo>
                  <a:lnTo>
                    <a:pt x="133985" y="302005"/>
                  </a:lnTo>
                  <a:lnTo>
                    <a:pt x="202691" y="260857"/>
                  </a:lnTo>
                  <a:lnTo>
                    <a:pt x="0" y="121030"/>
                  </a:lnTo>
                  <a:lnTo>
                    <a:pt x="225933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356390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spc="-4" dirty="0"/>
              <a:t>Pools und Lanes</a:t>
            </a:r>
          </a:p>
          <a:p>
            <a:pPr algn="ctr"/>
            <a:r>
              <a:rPr lang="de-DE" sz="1050" spc="-4" dirty="0"/>
              <a:t>Abbilden von Verantwortlichkeiten</a:t>
            </a:r>
            <a:endParaRPr lang="en-US" sz="1050" dirty="0"/>
          </a:p>
        </p:txBody>
      </p:sp>
      <p:sp>
        <p:nvSpPr>
          <p:cNvPr id="59" name="object 37">
            <a:extLst>
              <a:ext uri="{FF2B5EF4-FFF2-40B4-BE49-F238E27FC236}">
                <a16:creationId xmlns:a16="http://schemas.microsoft.com/office/drawing/2014/main" id="{C8A90C53-7069-364C-9C15-F1C6BC28D526}"/>
              </a:ext>
            </a:extLst>
          </p:cNvPr>
          <p:cNvSpPr txBox="1"/>
          <p:nvPr/>
        </p:nvSpPr>
        <p:spPr>
          <a:xfrm>
            <a:off x="2005723" y="1348967"/>
            <a:ext cx="5132546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651">
              <a:spcBef>
                <a:spcPts val="79"/>
              </a:spcBef>
              <a:buClr>
                <a:srgbClr val="009B91"/>
              </a:buClr>
              <a:buFont typeface="Arial"/>
              <a:buChar char="•"/>
              <a:tabLst>
                <a:tab pos="266224" algn="l"/>
                <a:tab pos="267176" algn="l"/>
              </a:tabLst>
            </a:pPr>
            <a:r>
              <a:rPr sz="1500" spc="-4" dirty="0">
                <a:latin typeface="Lucida Sans"/>
                <a:cs typeface="Lucida Sans"/>
              </a:rPr>
              <a:t>Task </a:t>
            </a:r>
            <a:r>
              <a:rPr sz="1500" b="1" i="1" spc="-11" dirty="0">
                <a:latin typeface="Lucida Sans"/>
                <a:cs typeface="Lucida Sans"/>
              </a:rPr>
              <a:t>muss </a:t>
            </a:r>
            <a:r>
              <a:rPr sz="1500" spc="-4" dirty="0">
                <a:latin typeface="Lucida Sans"/>
                <a:cs typeface="Lucida Sans"/>
              </a:rPr>
              <a:t>eindeutig einer Lane zugeordnet</a:t>
            </a:r>
            <a:r>
              <a:rPr sz="1500" spc="19" dirty="0">
                <a:latin typeface="Lucida Sans"/>
                <a:cs typeface="Lucida Sans"/>
              </a:rPr>
              <a:t> </a:t>
            </a:r>
            <a:r>
              <a:rPr sz="1500" spc="-4" dirty="0">
                <a:latin typeface="Lucida Sans"/>
                <a:cs typeface="Lucida Sans"/>
              </a:rPr>
              <a:t>werden!</a:t>
            </a:r>
            <a:endParaRPr sz="1500" dirty="0">
              <a:latin typeface="Lucida Sans"/>
              <a:cs typeface="Lucida Sans"/>
            </a:endParaRP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FBC6E41E-2D3C-CE47-B6A2-AAB58D195176}"/>
              </a:ext>
            </a:extLst>
          </p:cNvPr>
          <p:cNvGrpSpPr/>
          <p:nvPr/>
        </p:nvGrpSpPr>
        <p:grpSpPr>
          <a:xfrm>
            <a:off x="1878521" y="1718500"/>
            <a:ext cx="5762147" cy="2528507"/>
            <a:chOff x="1878521" y="1718500"/>
            <a:chExt cx="5762147" cy="2528507"/>
          </a:xfrm>
        </p:grpSpPr>
        <p:sp>
          <p:nvSpPr>
            <p:cNvPr id="62" name="object 3">
              <a:extLst>
                <a:ext uri="{FF2B5EF4-FFF2-40B4-BE49-F238E27FC236}">
                  <a16:creationId xmlns:a16="http://schemas.microsoft.com/office/drawing/2014/main" id="{B4F3FFAC-09BC-B34D-83E4-D756FFD54B20}"/>
                </a:ext>
              </a:extLst>
            </p:cNvPr>
            <p:cNvSpPr/>
            <p:nvPr/>
          </p:nvSpPr>
          <p:spPr>
            <a:xfrm>
              <a:off x="2249995" y="3175827"/>
              <a:ext cx="3399473" cy="1071086"/>
            </a:xfrm>
            <a:custGeom>
              <a:avLst/>
              <a:gdLst/>
              <a:ahLst/>
              <a:cxnLst/>
              <a:rect l="l" t="t" r="r" b="b"/>
              <a:pathLst>
                <a:path w="4532630" h="1428114">
                  <a:moveTo>
                    <a:pt x="0" y="1427987"/>
                  </a:moveTo>
                  <a:lnTo>
                    <a:pt x="4532376" y="1427987"/>
                  </a:lnTo>
                  <a:lnTo>
                    <a:pt x="4532376" y="0"/>
                  </a:lnTo>
                  <a:lnTo>
                    <a:pt x="0" y="0"/>
                  </a:lnTo>
                  <a:lnTo>
                    <a:pt x="0" y="142798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3" name="object 4">
              <a:extLst>
                <a:ext uri="{FF2B5EF4-FFF2-40B4-BE49-F238E27FC236}">
                  <a16:creationId xmlns:a16="http://schemas.microsoft.com/office/drawing/2014/main" id="{4F733406-464C-E74A-A53F-3F7AB6B0686C}"/>
                </a:ext>
              </a:extLst>
            </p:cNvPr>
            <p:cNvSpPr/>
            <p:nvPr/>
          </p:nvSpPr>
          <p:spPr>
            <a:xfrm>
              <a:off x="2249995" y="1718500"/>
              <a:ext cx="3399473" cy="529590"/>
            </a:xfrm>
            <a:custGeom>
              <a:avLst/>
              <a:gdLst/>
              <a:ahLst/>
              <a:cxnLst/>
              <a:rect l="l" t="t" r="r" b="b"/>
              <a:pathLst>
                <a:path w="4532630" h="706119">
                  <a:moveTo>
                    <a:pt x="0" y="705612"/>
                  </a:moveTo>
                  <a:lnTo>
                    <a:pt x="4532376" y="705612"/>
                  </a:lnTo>
                  <a:lnTo>
                    <a:pt x="4532376" y="0"/>
                  </a:lnTo>
                  <a:lnTo>
                    <a:pt x="0" y="0"/>
                  </a:lnTo>
                  <a:lnTo>
                    <a:pt x="0" y="70561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4" name="object 5">
              <a:extLst>
                <a:ext uri="{FF2B5EF4-FFF2-40B4-BE49-F238E27FC236}">
                  <a16:creationId xmlns:a16="http://schemas.microsoft.com/office/drawing/2014/main" id="{57FCFDE5-40BC-2D4B-8742-67739E9A7421}"/>
                </a:ext>
              </a:extLst>
            </p:cNvPr>
            <p:cNvSpPr/>
            <p:nvPr/>
          </p:nvSpPr>
          <p:spPr>
            <a:xfrm>
              <a:off x="1878521" y="1718500"/>
              <a:ext cx="371475" cy="529590"/>
            </a:xfrm>
            <a:custGeom>
              <a:avLst/>
              <a:gdLst/>
              <a:ahLst/>
              <a:cxnLst/>
              <a:rect l="l" t="t" r="r" b="b"/>
              <a:pathLst>
                <a:path w="495300" h="706119">
                  <a:moveTo>
                    <a:pt x="0" y="705612"/>
                  </a:moveTo>
                  <a:lnTo>
                    <a:pt x="495300" y="705612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705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5" name="object 6">
              <a:extLst>
                <a:ext uri="{FF2B5EF4-FFF2-40B4-BE49-F238E27FC236}">
                  <a16:creationId xmlns:a16="http://schemas.microsoft.com/office/drawing/2014/main" id="{44CF8B1D-0DA2-0F44-A85B-E88CEE61DF49}"/>
                </a:ext>
              </a:extLst>
            </p:cNvPr>
            <p:cNvSpPr/>
            <p:nvPr/>
          </p:nvSpPr>
          <p:spPr>
            <a:xfrm>
              <a:off x="1878521" y="1718500"/>
              <a:ext cx="371475" cy="529590"/>
            </a:xfrm>
            <a:custGeom>
              <a:avLst/>
              <a:gdLst/>
              <a:ahLst/>
              <a:cxnLst/>
              <a:rect l="l" t="t" r="r" b="b"/>
              <a:pathLst>
                <a:path w="495300" h="706119">
                  <a:moveTo>
                    <a:pt x="0" y="705612"/>
                  </a:moveTo>
                  <a:lnTo>
                    <a:pt x="495300" y="705612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70561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6" name="object 7">
              <a:extLst>
                <a:ext uri="{FF2B5EF4-FFF2-40B4-BE49-F238E27FC236}">
                  <a16:creationId xmlns:a16="http://schemas.microsoft.com/office/drawing/2014/main" id="{712B79B4-B87C-414F-A5D0-C1CB48EC5BE3}"/>
                </a:ext>
              </a:extLst>
            </p:cNvPr>
            <p:cNvSpPr txBox="1"/>
            <p:nvPr/>
          </p:nvSpPr>
          <p:spPr>
            <a:xfrm>
              <a:off x="1953937" y="1785366"/>
              <a:ext cx="207749" cy="399098"/>
            </a:xfrm>
            <a:prstGeom prst="rect">
              <a:avLst/>
            </a:prstGeom>
          </p:spPr>
          <p:txBody>
            <a:bodyPr vert="vert270" wrap="square" lIns="0" tIns="3810" rIns="0" bIns="0" rtlCol="0">
              <a:spAutoFit/>
            </a:bodyPr>
            <a:lstStyle/>
            <a:p>
              <a:pPr marL="9525">
                <a:spcBef>
                  <a:spcPts val="30"/>
                </a:spcBef>
              </a:pPr>
              <a:r>
                <a:rPr sz="1350" b="1" spc="-4" dirty="0">
                  <a:latin typeface="Lucida Sans"/>
                  <a:cs typeface="Lucida Sans"/>
                </a:rPr>
                <a:t>P</a:t>
              </a:r>
              <a:r>
                <a:rPr sz="1350" b="1" spc="8" dirty="0">
                  <a:latin typeface="Lucida Sans"/>
                  <a:cs typeface="Lucida Sans"/>
                </a:rPr>
                <a:t>o</a:t>
              </a:r>
              <a:r>
                <a:rPr sz="1350" b="1" spc="-19" dirty="0">
                  <a:latin typeface="Lucida Sans"/>
                  <a:cs typeface="Lucida Sans"/>
                </a:rPr>
                <a:t>s</a:t>
              </a:r>
              <a:r>
                <a:rPr sz="1350" b="1" dirty="0">
                  <a:latin typeface="Lucida Sans"/>
                  <a:cs typeface="Lucida Sans"/>
                </a:rPr>
                <a:t>t</a:t>
              </a:r>
              <a:endParaRPr sz="1350">
                <a:latin typeface="Lucida Sans"/>
                <a:cs typeface="Lucida Sans"/>
              </a:endParaRPr>
            </a:p>
          </p:txBody>
        </p:sp>
        <p:sp>
          <p:nvSpPr>
            <p:cNvPr id="67" name="object 8">
              <a:extLst>
                <a:ext uri="{FF2B5EF4-FFF2-40B4-BE49-F238E27FC236}">
                  <a16:creationId xmlns:a16="http://schemas.microsoft.com/office/drawing/2014/main" id="{E15F8614-8201-3547-AFE1-3D4E9D247F28}"/>
                </a:ext>
              </a:extLst>
            </p:cNvPr>
            <p:cNvSpPr/>
            <p:nvPr/>
          </p:nvSpPr>
          <p:spPr>
            <a:xfrm>
              <a:off x="2622613" y="2407729"/>
              <a:ext cx="3027045" cy="765810"/>
            </a:xfrm>
            <a:custGeom>
              <a:avLst/>
              <a:gdLst/>
              <a:ahLst/>
              <a:cxnLst/>
              <a:rect l="l" t="t" r="r" b="b"/>
              <a:pathLst>
                <a:path w="4036060" h="1021079">
                  <a:moveTo>
                    <a:pt x="0" y="1021080"/>
                  </a:moveTo>
                  <a:lnTo>
                    <a:pt x="4035552" y="1021080"/>
                  </a:lnTo>
                  <a:lnTo>
                    <a:pt x="4035552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72D7D731-94AD-584C-9F4E-B8DFF6D4A798}"/>
                </a:ext>
              </a:extLst>
            </p:cNvPr>
            <p:cNvSpPr/>
            <p:nvPr/>
          </p:nvSpPr>
          <p:spPr>
            <a:xfrm>
              <a:off x="2249995" y="2407729"/>
              <a:ext cx="3399473" cy="765810"/>
            </a:xfrm>
            <a:custGeom>
              <a:avLst/>
              <a:gdLst/>
              <a:ahLst/>
              <a:cxnLst/>
              <a:rect l="l" t="t" r="r" b="b"/>
              <a:pathLst>
                <a:path w="4532630" h="1021079">
                  <a:moveTo>
                    <a:pt x="0" y="1021080"/>
                  </a:moveTo>
                  <a:lnTo>
                    <a:pt x="4532376" y="1021080"/>
                  </a:lnTo>
                  <a:lnTo>
                    <a:pt x="4532376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9" name="object 10">
              <a:extLst>
                <a:ext uri="{FF2B5EF4-FFF2-40B4-BE49-F238E27FC236}">
                  <a16:creationId xmlns:a16="http://schemas.microsoft.com/office/drawing/2014/main" id="{69759934-0B78-B94E-9BDC-CBF7364CA3C6}"/>
                </a:ext>
              </a:extLst>
            </p:cNvPr>
            <p:cNvSpPr/>
            <p:nvPr/>
          </p:nvSpPr>
          <p:spPr>
            <a:xfrm>
              <a:off x="1878521" y="2407729"/>
              <a:ext cx="371475" cy="1839278"/>
            </a:xfrm>
            <a:custGeom>
              <a:avLst/>
              <a:gdLst/>
              <a:ahLst/>
              <a:cxnLst/>
              <a:rect l="l" t="t" r="r" b="b"/>
              <a:pathLst>
                <a:path w="495300" h="2452370">
                  <a:moveTo>
                    <a:pt x="0" y="2452116"/>
                  </a:moveTo>
                  <a:lnTo>
                    <a:pt x="495300" y="2452116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0" name="object 11">
              <a:extLst>
                <a:ext uri="{FF2B5EF4-FFF2-40B4-BE49-F238E27FC236}">
                  <a16:creationId xmlns:a16="http://schemas.microsoft.com/office/drawing/2014/main" id="{7E52A4FE-BD04-614B-8D1F-F05144C37243}"/>
                </a:ext>
              </a:extLst>
            </p:cNvPr>
            <p:cNvSpPr/>
            <p:nvPr/>
          </p:nvSpPr>
          <p:spPr>
            <a:xfrm>
              <a:off x="1878521" y="2407729"/>
              <a:ext cx="371475" cy="1839278"/>
            </a:xfrm>
            <a:custGeom>
              <a:avLst/>
              <a:gdLst/>
              <a:ahLst/>
              <a:cxnLst/>
              <a:rect l="l" t="t" r="r" b="b"/>
              <a:pathLst>
                <a:path w="495300" h="2452370">
                  <a:moveTo>
                    <a:pt x="0" y="2452116"/>
                  </a:moveTo>
                  <a:lnTo>
                    <a:pt x="495300" y="2452116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245211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1" name="object 12">
              <a:extLst>
                <a:ext uri="{FF2B5EF4-FFF2-40B4-BE49-F238E27FC236}">
                  <a16:creationId xmlns:a16="http://schemas.microsoft.com/office/drawing/2014/main" id="{C124E93F-369A-DD47-B2E1-44FB89935EB6}"/>
                </a:ext>
              </a:extLst>
            </p:cNvPr>
            <p:cNvSpPr txBox="1"/>
            <p:nvPr/>
          </p:nvSpPr>
          <p:spPr>
            <a:xfrm>
              <a:off x="1953937" y="2957755"/>
              <a:ext cx="207749" cy="739139"/>
            </a:xfrm>
            <a:prstGeom prst="rect">
              <a:avLst/>
            </a:prstGeom>
          </p:spPr>
          <p:txBody>
            <a:bodyPr vert="vert270" wrap="square" lIns="0" tIns="3810" rIns="0" bIns="0" rtlCol="0">
              <a:spAutoFit/>
            </a:bodyPr>
            <a:lstStyle/>
            <a:p>
              <a:pPr marL="9525">
                <a:spcBef>
                  <a:spcPts val="30"/>
                </a:spcBef>
              </a:pPr>
              <a:r>
                <a:rPr sz="1350" b="1" spc="-4" dirty="0">
                  <a:latin typeface="Lucida Sans"/>
                  <a:cs typeface="Lucida Sans"/>
                </a:rPr>
                <a:t>Am</a:t>
              </a:r>
              <a:r>
                <a:rPr sz="1350" b="1" spc="4" dirty="0">
                  <a:latin typeface="Lucida Sans"/>
                  <a:cs typeface="Lucida Sans"/>
                </a:rPr>
                <a:t>a</a:t>
              </a:r>
              <a:r>
                <a:rPr sz="1350" b="1" spc="8" dirty="0">
                  <a:latin typeface="Lucida Sans"/>
                  <a:cs typeface="Lucida Sans"/>
                </a:rPr>
                <a:t>zo</a:t>
              </a:r>
              <a:r>
                <a:rPr sz="1350" b="1" dirty="0">
                  <a:latin typeface="Lucida Sans"/>
                  <a:cs typeface="Lucida Sans"/>
                </a:rPr>
                <a:t>n</a:t>
              </a:r>
              <a:endParaRPr sz="1350">
                <a:latin typeface="Lucida Sans"/>
                <a:cs typeface="Lucida Sans"/>
              </a:endParaRPr>
            </a:p>
          </p:txBody>
        </p:sp>
        <p:sp>
          <p:nvSpPr>
            <p:cNvPr id="72" name="object 13">
              <a:extLst>
                <a:ext uri="{FF2B5EF4-FFF2-40B4-BE49-F238E27FC236}">
                  <a16:creationId xmlns:a16="http://schemas.microsoft.com/office/drawing/2014/main" id="{B5F51A58-EBB8-C049-9648-0A94D6CB5D87}"/>
                </a:ext>
              </a:extLst>
            </p:cNvPr>
            <p:cNvSpPr/>
            <p:nvPr/>
          </p:nvSpPr>
          <p:spPr>
            <a:xfrm>
              <a:off x="2249997" y="2407729"/>
              <a:ext cx="372904" cy="765810"/>
            </a:xfrm>
            <a:custGeom>
              <a:avLst/>
              <a:gdLst/>
              <a:ahLst/>
              <a:cxnLst/>
              <a:rect l="l" t="t" r="r" b="b"/>
              <a:pathLst>
                <a:path w="497205" h="1021079">
                  <a:moveTo>
                    <a:pt x="0" y="1021080"/>
                  </a:moveTo>
                  <a:lnTo>
                    <a:pt x="496824" y="1021080"/>
                  </a:lnTo>
                  <a:lnTo>
                    <a:pt x="496824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3" name="object 14">
              <a:extLst>
                <a:ext uri="{FF2B5EF4-FFF2-40B4-BE49-F238E27FC236}">
                  <a16:creationId xmlns:a16="http://schemas.microsoft.com/office/drawing/2014/main" id="{8C47D37C-5391-2240-942B-C778E0E6F27D}"/>
                </a:ext>
              </a:extLst>
            </p:cNvPr>
            <p:cNvSpPr/>
            <p:nvPr/>
          </p:nvSpPr>
          <p:spPr>
            <a:xfrm>
              <a:off x="2249997" y="2407729"/>
              <a:ext cx="372904" cy="765810"/>
            </a:xfrm>
            <a:custGeom>
              <a:avLst/>
              <a:gdLst/>
              <a:ahLst/>
              <a:cxnLst/>
              <a:rect l="l" t="t" r="r" b="b"/>
              <a:pathLst>
                <a:path w="497205" h="1021079">
                  <a:moveTo>
                    <a:pt x="0" y="1021080"/>
                  </a:moveTo>
                  <a:lnTo>
                    <a:pt x="496824" y="1021080"/>
                  </a:lnTo>
                  <a:lnTo>
                    <a:pt x="496824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4" name="object 15">
              <a:extLst>
                <a:ext uri="{FF2B5EF4-FFF2-40B4-BE49-F238E27FC236}">
                  <a16:creationId xmlns:a16="http://schemas.microsoft.com/office/drawing/2014/main" id="{7693DCE7-FA3F-794A-9FCD-BB62959ABA16}"/>
                </a:ext>
              </a:extLst>
            </p:cNvPr>
            <p:cNvSpPr txBox="1"/>
            <p:nvPr/>
          </p:nvSpPr>
          <p:spPr>
            <a:xfrm>
              <a:off x="2347400" y="2525951"/>
              <a:ext cx="161583" cy="530543"/>
            </a:xfrm>
            <a:prstGeom prst="rect">
              <a:avLst/>
            </a:prstGeom>
          </p:spPr>
          <p:txBody>
            <a:bodyPr vert="vert270" wrap="square" lIns="0" tIns="5239" rIns="0" bIns="0" rtlCol="0">
              <a:spAutoFit/>
            </a:bodyPr>
            <a:lstStyle/>
            <a:p>
              <a:pPr marL="9525">
                <a:spcBef>
                  <a:spcPts val="41"/>
                </a:spcBef>
              </a:pPr>
              <a:r>
                <a:rPr sz="1050" spc="-4" dirty="0">
                  <a:latin typeface="Lucida Sans"/>
                  <a:cs typeface="Lucida Sans"/>
                </a:rPr>
                <a:t>Log</a:t>
              </a:r>
              <a:r>
                <a:rPr sz="1050" spc="-8" dirty="0">
                  <a:latin typeface="Lucida Sans"/>
                  <a:cs typeface="Lucida Sans"/>
                </a:rPr>
                <a:t>i</a:t>
              </a:r>
              <a:r>
                <a:rPr sz="1050" dirty="0">
                  <a:latin typeface="Lucida Sans"/>
                  <a:cs typeface="Lucida Sans"/>
                </a:rPr>
                <a:t>s</a:t>
              </a:r>
              <a:r>
                <a:rPr sz="1050" spc="19" dirty="0">
                  <a:latin typeface="Lucida Sans"/>
                  <a:cs typeface="Lucida Sans"/>
                </a:rPr>
                <a:t>t</a:t>
              </a:r>
              <a:r>
                <a:rPr sz="1050" spc="-8" dirty="0">
                  <a:latin typeface="Lucida Sans"/>
                  <a:cs typeface="Lucida Sans"/>
                </a:rPr>
                <a:t>i</a:t>
              </a:r>
              <a:r>
                <a:rPr sz="1050" dirty="0">
                  <a:latin typeface="Lucida Sans"/>
                  <a:cs typeface="Lucida Sans"/>
                </a:rPr>
                <a:t>k</a:t>
              </a:r>
              <a:endParaRPr sz="1050">
                <a:latin typeface="Lucida Sans"/>
                <a:cs typeface="Lucida Sans"/>
              </a:endParaRPr>
            </a:p>
          </p:txBody>
        </p:sp>
        <p:sp>
          <p:nvSpPr>
            <p:cNvPr id="75" name="object 16">
              <a:extLst>
                <a:ext uri="{FF2B5EF4-FFF2-40B4-BE49-F238E27FC236}">
                  <a16:creationId xmlns:a16="http://schemas.microsoft.com/office/drawing/2014/main" id="{75D65CEC-85E8-DE43-9D57-3EAD7188FFB4}"/>
                </a:ext>
              </a:extLst>
            </p:cNvPr>
            <p:cNvSpPr/>
            <p:nvPr/>
          </p:nvSpPr>
          <p:spPr>
            <a:xfrm>
              <a:off x="2249997" y="3173539"/>
              <a:ext cx="372904" cy="1073468"/>
            </a:xfrm>
            <a:custGeom>
              <a:avLst/>
              <a:gdLst/>
              <a:ahLst/>
              <a:cxnLst/>
              <a:rect l="l" t="t" r="r" b="b"/>
              <a:pathLst>
                <a:path w="497205" h="1431289">
                  <a:moveTo>
                    <a:pt x="0" y="1431036"/>
                  </a:moveTo>
                  <a:lnTo>
                    <a:pt x="496824" y="1431036"/>
                  </a:lnTo>
                  <a:lnTo>
                    <a:pt x="496824" y="0"/>
                  </a:lnTo>
                  <a:lnTo>
                    <a:pt x="0" y="0"/>
                  </a:lnTo>
                  <a:lnTo>
                    <a:pt x="0" y="1431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6" name="object 17">
              <a:extLst>
                <a:ext uri="{FF2B5EF4-FFF2-40B4-BE49-F238E27FC236}">
                  <a16:creationId xmlns:a16="http://schemas.microsoft.com/office/drawing/2014/main" id="{00B7601B-03E8-0F4D-832C-2BFBC9FD84F3}"/>
                </a:ext>
              </a:extLst>
            </p:cNvPr>
            <p:cNvSpPr/>
            <p:nvPr/>
          </p:nvSpPr>
          <p:spPr>
            <a:xfrm>
              <a:off x="2249997" y="3173539"/>
              <a:ext cx="372904" cy="1073468"/>
            </a:xfrm>
            <a:custGeom>
              <a:avLst/>
              <a:gdLst/>
              <a:ahLst/>
              <a:cxnLst/>
              <a:rect l="l" t="t" r="r" b="b"/>
              <a:pathLst>
                <a:path w="497205" h="1431289">
                  <a:moveTo>
                    <a:pt x="0" y="1431036"/>
                  </a:moveTo>
                  <a:lnTo>
                    <a:pt x="496824" y="1431036"/>
                  </a:lnTo>
                  <a:lnTo>
                    <a:pt x="496824" y="0"/>
                  </a:lnTo>
                  <a:lnTo>
                    <a:pt x="0" y="0"/>
                  </a:lnTo>
                  <a:lnTo>
                    <a:pt x="0" y="1431036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7" name="object 18">
              <a:extLst>
                <a:ext uri="{FF2B5EF4-FFF2-40B4-BE49-F238E27FC236}">
                  <a16:creationId xmlns:a16="http://schemas.microsoft.com/office/drawing/2014/main" id="{F91C5FBE-B7E7-A74B-A4EC-95EE8B762B41}"/>
                </a:ext>
              </a:extLst>
            </p:cNvPr>
            <p:cNvSpPr txBox="1"/>
            <p:nvPr/>
          </p:nvSpPr>
          <p:spPr>
            <a:xfrm>
              <a:off x="2347400" y="3296800"/>
              <a:ext cx="161583" cy="827723"/>
            </a:xfrm>
            <a:prstGeom prst="rect">
              <a:avLst/>
            </a:prstGeom>
          </p:spPr>
          <p:txBody>
            <a:bodyPr vert="vert270" wrap="square" lIns="0" tIns="5239" rIns="0" bIns="0" rtlCol="0">
              <a:spAutoFit/>
            </a:bodyPr>
            <a:lstStyle/>
            <a:p>
              <a:pPr marL="9525">
                <a:spcBef>
                  <a:spcPts val="41"/>
                </a:spcBef>
              </a:pPr>
              <a:r>
                <a:rPr sz="1050" dirty="0">
                  <a:latin typeface="Lucida Sans"/>
                  <a:cs typeface="Lucida Sans"/>
                </a:rPr>
                <a:t>Buchhaltung</a:t>
              </a:r>
              <a:endParaRPr sz="1050">
                <a:latin typeface="Lucida Sans"/>
                <a:cs typeface="Lucida Sans"/>
              </a:endParaRPr>
            </a:p>
          </p:txBody>
        </p:sp>
        <p:sp>
          <p:nvSpPr>
            <p:cNvPr id="124" name="object 19">
              <a:extLst>
                <a:ext uri="{FF2B5EF4-FFF2-40B4-BE49-F238E27FC236}">
                  <a16:creationId xmlns:a16="http://schemas.microsoft.com/office/drawing/2014/main" id="{BE2A7A09-45EF-A342-AA75-32519F160713}"/>
                </a:ext>
              </a:extLst>
            </p:cNvPr>
            <p:cNvSpPr/>
            <p:nvPr/>
          </p:nvSpPr>
          <p:spPr>
            <a:xfrm>
              <a:off x="3742183" y="2670048"/>
              <a:ext cx="442436" cy="268605"/>
            </a:xfrm>
            <a:custGeom>
              <a:avLst/>
              <a:gdLst/>
              <a:ahLst/>
              <a:cxnLst/>
              <a:rect l="l" t="t" r="r" b="b"/>
              <a:pathLst>
                <a:path w="589914" h="358139">
                  <a:moveTo>
                    <a:pt x="530098" y="0"/>
                  </a:moveTo>
                  <a:lnTo>
                    <a:pt x="59689" y="0"/>
                  </a:lnTo>
                  <a:lnTo>
                    <a:pt x="36433" y="4683"/>
                  </a:lnTo>
                  <a:lnTo>
                    <a:pt x="17462" y="17462"/>
                  </a:lnTo>
                  <a:lnTo>
                    <a:pt x="4683" y="36433"/>
                  </a:lnTo>
                  <a:lnTo>
                    <a:pt x="0" y="59690"/>
                  </a:lnTo>
                  <a:lnTo>
                    <a:pt x="0" y="298450"/>
                  </a:lnTo>
                  <a:lnTo>
                    <a:pt x="4683" y="321706"/>
                  </a:lnTo>
                  <a:lnTo>
                    <a:pt x="17462" y="340677"/>
                  </a:lnTo>
                  <a:lnTo>
                    <a:pt x="36433" y="353456"/>
                  </a:lnTo>
                  <a:lnTo>
                    <a:pt x="59689" y="358140"/>
                  </a:lnTo>
                  <a:lnTo>
                    <a:pt x="530098" y="358140"/>
                  </a:lnTo>
                  <a:lnTo>
                    <a:pt x="553354" y="353456"/>
                  </a:lnTo>
                  <a:lnTo>
                    <a:pt x="572325" y="340677"/>
                  </a:lnTo>
                  <a:lnTo>
                    <a:pt x="585104" y="321706"/>
                  </a:lnTo>
                  <a:lnTo>
                    <a:pt x="589788" y="298450"/>
                  </a:lnTo>
                  <a:lnTo>
                    <a:pt x="589788" y="59690"/>
                  </a:lnTo>
                  <a:lnTo>
                    <a:pt x="585104" y="36433"/>
                  </a:lnTo>
                  <a:lnTo>
                    <a:pt x="572325" y="17462"/>
                  </a:lnTo>
                  <a:lnTo>
                    <a:pt x="553354" y="4683"/>
                  </a:lnTo>
                  <a:lnTo>
                    <a:pt x="530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5" name="object 20">
              <a:extLst>
                <a:ext uri="{FF2B5EF4-FFF2-40B4-BE49-F238E27FC236}">
                  <a16:creationId xmlns:a16="http://schemas.microsoft.com/office/drawing/2014/main" id="{D5B25E7A-64AB-D54B-9DDE-6B33F358431C}"/>
                </a:ext>
              </a:extLst>
            </p:cNvPr>
            <p:cNvSpPr/>
            <p:nvPr/>
          </p:nvSpPr>
          <p:spPr>
            <a:xfrm>
              <a:off x="3742183" y="2670048"/>
              <a:ext cx="442436" cy="268605"/>
            </a:xfrm>
            <a:custGeom>
              <a:avLst/>
              <a:gdLst/>
              <a:ahLst/>
              <a:cxnLst/>
              <a:rect l="l" t="t" r="r" b="b"/>
              <a:pathLst>
                <a:path w="589914" h="358139">
                  <a:moveTo>
                    <a:pt x="0" y="59690"/>
                  </a:moveTo>
                  <a:lnTo>
                    <a:pt x="4683" y="36433"/>
                  </a:lnTo>
                  <a:lnTo>
                    <a:pt x="17462" y="17462"/>
                  </a:lnTo>
                  <a:lnTo>
                    <a:pt x="36433" y="4683"/>
                  </a:lnTo>
                  <a:lnTo>
                    <a:pt x="59689" y="0"/>
                  </a:lnTo>
                  <a:lnTo>
                    <a:pt x="530098" y="0"/>
                  </a:lnTo>
                  <a:lnTo>
                    <a:pt x="553354" y="4683"/>
                  </a:lnTo>
                  <a:lnTo>
                    <a:pt x="572325" y="17462"/>
                  </a:lnTo>
                  <a:lnTo>
                    <a:pt x="585104" y="36433"/>
                  </a:lnTo>
                  <a:lnTo>
                    <a:pt x="589788" y="59690"/>
                  </a:lnTo>
                  <a:lnTo>
                    <a:pt x="589788" y="298450"/>
                  </a:lnTo>
                  <a:lnTo>
                    <a:pt x="585104" y="321706"/>
                  </a:lnTo>
                  <a:lnTo>
                    <a:pt x="572325" y="340677"/>
                  </a:lnTo>
                  <a:lnTo>
                    <a:pt x="553354" y="353456"/>
                  </a:lnTo>
                  <a:lnTo>
                    <a:pt x="530098" y="358140"/>
                  </a:lnTo>
                  <a:lnTo>
                    <a:pt x="59689" y="358140"/>
                  </a:lnTo>
                  <a:lnTo>
                    <a:pt x="36433" y="353456"/>
                  </a:lnTo>
                  <a:lnTo>
                    <a:pt x="17462" y="340677"/>
                  </a:lnTo>
                  <a:lnTo>
                    <a:pt x="4683" y="321706"/>
                  </a:lnTo>
                  <a:lnTo>
                    <a:pt x="0" y="298450"/>
                  </a:lnTo>
                  <a:lnTo>
                    <a:pt x="0" y="59690"/>
                  </a:lnTo>
                  <a:close/>
                </a:path>
              </a:pathLst>
            </a:custGeom>
            <a:ln w="1524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6" name="object 21">
              <a:extLst>
                <a:ext uri="{FF2B5EF4-FFF2-40B4-BE49-F238E27FC236}">
                  <a16:creationId xmlns:a16="http://schemas.microsoft.com/office/drawing/2014/main" id="{39A3DEF3-033A-7C43-A073-D0659D5875EC}"/>
                </a:ext>
              </a:extLst>
            </p:cNvPr>
            <p:cNvSpPr/>
            <p:nvPr/>
          </p:nvSpPr>
          <p:spPr>
            <a:xfrm>
              <a:off x="3411854" y="2716912"/>
              <a:ext cx="330708" cy="1725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7" name="object 22">
              <a:extLst>
                <a:ext uri="{FF2B5EF4-FFF2-40B4-BE49-F238E27FC236}">
                  <a16:creationId xmlns:a16="http://schemas.microsoft.com/office/drawing/2014/main" id="{E231260E-36B5-5841-8311-10BA4A2D2B82}"/>
                </a:ext>
              </a:extLst>
            </p:cNvPr>
            <p:cNvSpPr/>
            <p:nvPr/>
          </p:nvSpPr>
          <p:spPr>
            <a:xfrm>
              <a:off x="4190238" y="3562731"/>
              <a:ext cx="443865" cy="268605"/>
            </a:xfrm>
            <a:custGeom>
              <a:avLst/>
              <a:gdLst/>
              <a:ahLst/>
              <a:cxnLst/>
              <a:rect l="l" t="t" r="r" b="b"/>
              <a:pathLst>
                <a:path w="591820" h="358139">
                  <a:moveTo>
                    <a:pt x="0" y="59690"/>
                  </a:moveTo>
                  <a:lnTo>
                    <a:pt x="4683" y="36433"/>
                  </a:lnTo>
                  <a:lnTo>
                    <a:pt x="17462" y="17462"/>
                  </a:lnTo>
                  <a:lnTo>
                    <a:pt x="36433" y="4683"/>
                  </a:lnTo>
                  <a:lnTo>
                    <a:pt x="59689" y="0"/>
                  </a:lnTo>
                  <a:lnTo>
                    <a:pt x="531621" y="0"/>
                  </a:lnTo>
                  <a:lnTo>
                    <a:pt x="554878" y="4683"/>
                  </a:lnTo>
                  <a:lnTo>
                    <a:pt x="573849" y="17462"/>
                  </a:lnTo>
                  <a:lnTo>
                    <a:pt x="586628" y="36433"/>
                  </a:lnTo>
                  <a:lnTo>
                    <a:pt x="591312" y="59690"/>
                  </a:lnTo>
                  <a:lnTo>
                    <a:pt x="591312" y="298450"/>
                  </a:lnTo>
                  <a:lnTo>
                    <a:pt x="586628" y="321706"/>
                  </a:lnTo>
                  <a:lnTo>
                    <a:pt x="573849" y="340677"/>
                  </a:lnTo>
                  <a:lnTo>
                    <a:pt x="554878" y="353456"/>
                  </a:lnTo>
                  <a:lnTo>
                    <a:pt x="531621" y="358140"/>
                  </a:lnTo>
                  <a:lnTo>
                    <a:pt x="59689" y="358140"/>
                  </a:lnTo>
                  <a:lnTo>
                    <a:pt x="36433" y="353456"/>
                  </a:lnTo>
                  <a:lnTo>
                    <a:pt x="17462" y="340677"/>
                  </a:lnTo>
                  <a:lnTo>
                    <a:pt x="4683" y="321706"/>
                  </a:lnTo>
                  <a:lnTo>
                    <a:pt x="0" y="298450"/>
                  </a:lnTo>
                  <a:lnTo>
                    <a:pt x="0" y="59690"/>
                  </a:lnTo>
                  <a:close/>
                </a:path>
              </a:pathLst>
            </a:custGeom>
            <a:ln w="1523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8" name="object 23">
              <a:extLst>
                <a:ext uri="{FF2B5EF4-FFF2-40B4-BE49-F238E27FC236}">
                  <a16:creationId xmlns:a16="http://schemas.microsoft.com/office/drawing/2014/main" id="{56F53275-87BB-CD46-9039-41F938F82F1C}"/>
                </a:ext>
              </a:extLst>
            </p:cNvPr>
            <p:cNvSpPr/>
            <p:nvPr/>
          </p:nvSpPr>
          <p:spPr>
            <a:xfrm>
              <a:off x="3874769" y="3609595"/>
              <a:ext cx="177165" cy="1725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9" name="object 24">
              <a:extLst>
                <a:ext uri="{FF2B5EF4-FFF2-40B4-BE49-F238E27FC236}">
                  <a16:creationId xmlns:a16="http://schemas.microsoft.com/office/drawing/2014/main" id="{3BF9C15B-74D7-B64F-B7CD-85CFF18F591B}"/>
                </a:ext>
              </a:extLst>
            </p:cNvPr>
            <p:cNvSpPr/>
            <p:nvPr/>
          </p:nvSpPr>
          <p:spPr>
            <a:xfrm>
              <a:off x="4633723" y="3666935"/>
              <a:ext cx="265271" cy="57150"/>
            </a:xfrm>
            <a:custGeom>
              <a:avLst/>
              <a:gdLst/>
              <a:ahLst/>
              <a:cxnLst/>
              <a:rect l="l" t="t" r="r" b="b"/>
              <a:pathLst>
                <a:path w="353695" h="76200">
                  <a:moveTo>
                    <a:pt x="338331" y="30479"/>
                  </a:moveTo>
                  <a:lnTo>
                    <a:pt x="289687" y="30479"/>
                  </a:lnTo>
                  <a:lnTo>
                    <a:pt x="289813" y="45719"/>
                  </a:lnTo>
                  <a:lnTo>
                    <a:pt x="277012" y="45764"/>
                  </a:lnTo>
                  <a:lnTo>
                    <a:pt x="277113" y="76199"/>
                  </a:lnTo>
                  <a:lnTo>
                    <a:pt x="353187" y="37845"/>
                  </a:lnTo>
                  <a:lnTo>
                    <a:pt x="338331" y="30479"/>
                  </a:lnTo>
                  <a:close/>
                </a:path>
                <a:path w="353695" h="76200">
                  <a:moveTo>
                    <a:pt x="276961" y="30524"/>
                  </a:moveTo>
                  <a:lnTo>
                    <a:pt x="0" y="31495"/>
                  </a:lnTo>
                  <a:lnTo>
                    <a:pt x="0" y="46735"/>
                  </a:lnTo>
                  <a:lnTo>
                    <a:pt x="277012" y="45764"/>
                  </a:lnTo>
                  <a:lnTo>
                    <a:pt x="276961" y="30524"/>
                  </a:lnTo>
                  <a:close/>
                </a:path>
                <a:path w="353695" h="76200">
                  <a:moveTo>
                    <a:pt x="289687" y="30479"/>
                  </a:moveTo>
                  <a:lnTo>
                    <a:pt x="276961" y="30524"/>
                  </a:lnTo>
                  <a:lnTo>
                    <a:pt x="277012" y="45764"/>
                  </a:lnTo>
                  <a:lnTo>
                    <a:pt x="289813" y="45719"/>
                  </a:lnTo>
                  <a:lnTo>
                    <a:pt x="289687" y="30479"/>
                  </a:lnTo>
                  <a:close/>
                </a:path>
                <a:path w="353695" h="76200">
                  <a:moveTo>
                    <a:pt x="276859" y="0"/>
                  </a:moveTo>
                  <a:lnTo>
                    <a:pt x="276961" y="30524"/>
                  </a:lnTo>
                  <a:lnTo>
                    <a:pt x="338331" y="30479"/>
                  </a:lnTo>
                  <a:lnTo>
                    <a:pt x="27685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0" name="object 25">
              <a:extLst>
                <a:ext uri="{FF2B5EF4-FFF2-40B4-BE49-F238E27FC236}">
                  <a16:creationId xmlns:a16="http://schemas.microsoft.com/office/drawing/2014/main" id="{7501BBD8-FB04-1948-AE85-5AFAEF772AAD}"/>
                </a:ext>
              </a:extLst>
            </p:cNvPr>
            <p:cNvSpPr/>
            <p:nvPr/>
          </p:nvSpPr>
          <p:spPr>
            <a:xfrm>
              <a:off x="4046220" y="3667315"/>
              <a:ext cx="144208" cy="571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1" name="object 26">
              <a:extLst>
                <a:ext uri="{FF2B5EF4-FFF2-40B4-BE49-F238E27FC236}">
                  <a16:creationId xmlns:a16="http://schemas.microsoft.com/office/drawing/2014/main" id="{AD0C9176-C6C1-6540-87E0-0F8B6A1ADB7C}"/>
                </a:ext>
              </a:extLst>
            </p:cNvPr>
            <p:cNvSpPr/>
            <p:nvPr/>
          </p:nvSpPr>
          <p:spPr>
            <a:xfrm>
              <a:off x="5248086" y="2696909"/>
              <a:ext cx="165734" cy="161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2" name="object 27">
              <a:extLst>
                <a:ext uri="{FF2B5EF4-FFF2-40B4-BE49-F238E27FC236}">
                  <a16:creationId xmlns:a16="http://schemas.microsoft.com/office/drawing/2014/main" id="{8C251088-7087-DD4A-AEF4-7B28BDAA4C1A}"/>
                </a:ext>
              </a:extLst>
            </p:cNvPr>
            <p:cNvSpPr/>
            <p:nvPr/>
          </p:nvSpPr>
          <p:spPr>
            <a:xfrm>
              <a:off x="5248086" y="2696910"/>
              <a:ext cx="165734" cy="161449"/>
            </a:xfrm>
            <a:custGeom>
              <a:avLst/>
              <a:gdLst/>
              <a:ahLst/>
              <a:cxnLst/>
              <a:rect l="l" t="t" r="r" b="b"/>
              <a:pathLst>
                <a:path w="220979" h="215264">
                  <a:moveTo>
                    <a:pt x="0" y="107442"/>
                  </a:moveTo>
                  <a:lnTo>
                    <a:pt x="8691" y="65633"/>
                  </a:lnTo>
                  <a:lnTo>
                    <a:pt x="32384" y="31480"/>
                  </a:lnTo>
                  <a:lnTo>
                    <a:pt x="67508" y="8447"/>
                  </a:lnTo>
                  <a:lnTo>
                    <a:pt x="110489" y="0"/>
                  </a:lnTo>
                  <a:lnTo>
                    <a:pt x="153471" y="8447"/>
                  </a:lnTo>
                  <a:lnTo>
                    <a:pt x="188594" y="31480"/>
                  </a:lnTo>
                  <a:lnTo>
                    <a:pt x="212288" y="65633"/>
                  </a:lnTo>
                  <a:lnTo>
                    <a:pt x="220979" y="107442"/>
                  </a:lnTo>
                  <a:lnTo>
                    <a:pt x="212288" y="149250"/>
                  </a:lnTo>
                  <a:lnTo>
                    <a:pt x="188595" y="183403"/>
                  </a:lnTo>
                  <a:lnTo>
                    <a:pt x="153471" y="206436"/>
                  </a:lnTo>
                  <a:lnTo>
                    <a:pt x="110489" y="214884"/>
                  </a:lnTo>
                  <a:lnTo>
                    <a:pt x="67508" y="206436"/>
                  </a:lnTo>
                  <a:lnTo>
                    <a:pt x="32385" y="183403"/>
                  </a:lnTo>
                  <a:lnTo>
                    <a:pt x="8691" y="149250"/>
                  </a:lnTo>
                  <a:lnTo>
                    <a:pt x="0" y="107442"/>
                  </a:lnTo>
                  <a:close/>
                </a:path>
              </a:pathLst>
            </a:custGeom>
            <a:ln w="4114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3" name="object 28">
              <a:extLst>
                <a:ext uri="{FF2B5EF4-FFF2-40B4-BE49-F238E27FC236}">
                  <a16:creationId xmlns:a16="http://schemas.microsoft.com/office/drawing/2014/main" id="{AE85F1A0-E8A8-7F4F-B8FB-7589B7C10290}"/>
                </a:ext>
              </a:extLst>
            </p:cNvPr>
            <p:cNvSpPr/>
            <p:nvPr/>
          </p:nvSpPr>
          <p:spPr>
            <a:xfrm>
              <a:off x="4892613" y="3615881"/>
              <a:ext cx="165734" cy="161449"/>
            </a:xfrm>
            <a:custGeom>
              <a:avLst/>
              <a:gdLst/>
              <a:ahLst/>
              <a:cxnLst/>
              <a:rect l="l" t="t" r="r" b="b"/>
              <a:pathLst>
                <a:path w="220979" h="215264">
                  <a:moveTo>
                    <a:pt x="0" y="107442"/>
                  </a:moveTo>
                  <a:lnTo>
                    <a:pt x="8691" y="65633"/>
                  </a:lnTo>
                  <a:lnTo>
                    <a:pt x="32384" y="31480"/>
                  </a:lnTo>
                  <a:lnTo>
                    <a:pt x="67508" y="8447"/>
                  </a:lnTo>
                  <a:lnTo>
                    <a:pt x="110489" y="0"/>
                  </a:lnTo>
                  <a:lnTo>
                    <a:pt x="153471" y="8447"/>
                  </a:lnTo>
                  <a:lnTo>
                    <a:pt x="188594" y="31480"/>
                  </a:lnTo>
                  <a:lnTo>
                    <a:pt x="212288" y="65633"/>
                  </a:lnTo>
                  <a:lnTo>
                    <a:pt x="220979" y="107442"/>
                  </a:lnTo>
                  <a:lnTo>
                    <a:pt x="212288" y="149250"/>
                  </a:lnTo>
                  <a:lnTo>
                    <a:pt x="188595" y="183403"/>
                  </a:lnTo>
                  <a:lnTo>
                    <a:pt x="153471" y="206436"/>
                  </a:lnTo>
                  <a:lnTo>
                    <a:pt x="110489" y="214883"/>
                  </a:lnTo>
                  <a:lnTo>
                    <a:pt x="67508" y="206436"/>
                  </a:lnTo>
                  <a:lnTo>
                    <a:pt x="32385" y="183403"/>
                  </a:lnTo>
                  <a:lnTo>
                    <a:pt x="8691" y="149250"/>
                  </a:lnTo>
                  <a:lnTo>
                    <a:pt x="0" y="107442"/>
                  </a:lnTo>
                  <a:close/>
                </a:path>
              </a:pathLst>
            </a:custGeom>
            <a:ln w="4114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4" name="object 29">
              <a:extLst>
                <a:ext uri="{FF2B5EF4-FFF2-40B4-BE49-F238E27FC236}">
                  <a16:creationId xmlns:a16="http://schemas.microsoft.com/office/drawing/2014/main" id="{0DEA8372-9C5D-6C40-B48B-797B249A0D23}"/>
                </a:ext>
              </a:extLst>
            </p:cNvPr>
            <p:cNvSpPr/>
            <p:nvPr/>
          </p:nvSpPr>
          <p:spPr>
            <a:xfrm>
              <a:off x="4751452" y="3051810"/>
              <a:ext cx="442436" cy="270034"/>
            </a:xfrm>
            <a:custGeom>
              <a:avLst/>
              <a:gdLst/>
              <a:ahLst/>
              <a:cxnLst/>
              <a:rect l="l" t="t" r="r" b="b"/>
              <a:pathLst>
                <a:path w="589914" h="360045">
                  <a:moveTo>
                    <a:pt x="529844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4"/>
                  </a:lnTo>
                  <a:lnTo>
                    <a:pt x="529844" y="359664"/>
                  </a:lnTo>
                  <a:lnTo>
                    <a:pt x="553194" y="354959"/>
                  </a:lnTo>
                  <a:lnTo>
                    <a:pt x="572246" y="342122"/>
                  </a:lnTo>
                  <a:lnTo>
                    <a:pt x="585083" y="323070"/>
                  </a:lnTo>
                  <a:lnTo>
                    <a:pt x="589788" y="299720"/>
                  </a:lnTo>
                  <a:lnTo>
                    <a:pt x="589788" y="59944"/>
                  </a:lnTo>
                  <a:lnTo>
                    <a:pt x="585083" y="36593"/>
                  </a:lnTo>
                  <a:lnTo>
                    <a:pt x="572246" y="17541"/>
                  </a:lnTo>
                  <a:lnTo>
                    <a:pt x="553194" y="4704"/>
                  </a:lnTo>
                  <a:lnTo>
                    <a:pt x="529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5" name="object 30">
              <a:extLst>
                <a:ext uri="{FF2B5EF4-FFF2-40B4-BE49-F238E27FC236}">
                  <a16:creationId xmlns:a16="http://schemas.microsoft.com/office/drawing/2014/main" id="{39F0451A-DB0F-9B48-A7FE-08FC7B4CD1E1}"/>
                </a:ext>
              </a:extLst>
            </p:cNvPr>
            <p:cNvSpPr/>
            <p:nvPr/>
          </p:nvSpPr>
          <p:spPr>
            <a:xfrm>
              <a:off x="4751452" y="3051810"/>
              <a:ext cx="442436" cy="270034"/>
            </a:xfrm>
            <a:custGeom>
              <a:avLst/>
              <a:gdLst/>
              <a:ahLst/>
              <a:cxnLst/>
              <a:rect l="l" t="t" r="r" b="b"/>
              <a:pathLst>
                <a:path w="589914" h="360045">
                  <a:moveTo>
                    <a:pt x="0" y="59944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4" y="0"/>
                  </a:lnTo>
                  <a:lnTo>
                    <a:pt x="529844" y="0"/>
                  </a:lnTo>
                  <a:lnTo>
                    <a:pt x="553194" y="4704"/>
                  </a:lnTo>
                  <a:lnTo>
                    <a:pt x="572246" y="17541"/>
                  </a:lnTo>
                  <a:lnTo>
                    <a:pt x="585083" y="36593"/>
                  </a:lnTo>
                  <a:lnTo>
                    <a:pt x="589788" y="59944"/>
                  </a:lnTo>
                  <a:lnTo>
                    <a:pt x="589788" y="299720"/>
                  </a:lnTo>
                  <a:lnTo>
                    <a:pt x="585083" y="323070"/>
                  </a:lnTo>
                  <a:lnTo>
                    <a:pt x="572246" y="342122"/>
                  </a:lnTo>
                  <a:lnTo>
                    <a:pt x="553194" y="354959"/>
                  </a:lnTo>
                  <a:lnTo>
                    <a:pt x="529844" y="359664"/>
                  </a:lnTo>
                  <a:lnTo>
                    <a:pt x="59944" y="359664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6" name="object 31">
              <a:extLst>
                <a:ext uri="{FF2B5EF4-FFF2-40B4-BE49-F238E27FC236}">
                  <a16:creationId xmlns:a16="http://schemas.microsoft.com/office/drawing/2014/main" id="{907AF764-79CE-4A4A-ACB8-F82767862292}"/>
                </a:ext>
              </a:extLst>
            </p:cNvPr>
            <p:cNvSpPr txBox="1"/>
            <p:nvPr/>
          </p:nvSpPr>
          <p:spPr>
            <a:xfrm>
              <a:off x="4885658" y="3071527"/>
              <a:ext cx="180975" cy="21736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>
                <a:spcBef>
                  <a:spcPts val="75"/>
                </a:spcBef>
              </a:pPr>
              <a:r>
                <a:rPr sz="1350" dirty="0">
                  <a:latin typeface="Lucida Sans"/>
                  <a:cs typeface="Lucida Sans"/>
                </a:rPr>
                <a:t>…</a:t>
              </a:r>
              <a:endParaRPr sz="1350">
                <a:latin typeface="Lucida Sans"/>
                <a:cs typeface="Lucida Sans"/>
              </a:endParaRPr>
            </a:p>
          </p:txBody>
        </p:sp>
        <p:sp>
          <p:nvSpPr>
            <p:cNvPr id="137" name="object 32">
              <a:extLst>
                <a:ext uri="{FF2B5EF4-FFF2-40B4-BE49-F238E27FC236}">
                  <a16:creationId xmlns:a16="http://schemas.microsoft.com/office/drawing/2014/main" id="{BC919E03-A58D-5E41-8F4A-AD1FA2C47ECB}"/>
                </a:ext>
              </a:extLst>
            </p:cNvPr>
            <p:cNvSpPr/>
            <p:nvPr/>
          </p:nvSpPr>
          <p:spPr>
            <a:xfrm>
              <a:off x="3935445" y="2939225"/>
              <a:ext cx="58579" cy="676751"/>
            </a:xfrm>
            <a:custGeom>
              <a:avLst/>
              <a:gdLst/>
              <a:ahLst/>
              <a:cxnLst/>
              <a:rect l="l" t="t" r="r" b="b"/>
              <a:pathLst>
                <a:path w="78104" h="902335">
                  <a:moveTo>
                    <a:pt x="25907" y="824102"/>
                  </a:moveTo>
                  <a:lnTo>
                    <a:pt x="0" y="824102"/>
                  </a:lnTo>
                  <a:lnTo>
                    <a:pt x="38862" y="901826"/>
                  </a:lnTo>
                  <a:lnTo>
                    <a:pt x="71247" y="837056"/>
                  </a:lnTo>
                  <a:lnTo>
                    <a:pt x="25907" y="837056"/>
                  </a:lnTo>
                  <a:lnTo>
                    <a:pt x="25907" y="824102"/>
                  </a:lnTo>
                  <a:close/>
                </a:path>
                <a:path w="78104" h="902335">
                  <a:moveTo>
                    <a:pt x="25907" y="450849"/>
                  </a:moveTo>
                  <a:lnTo>
                    <a:pt x="25907" y="837056"/>
                  </a:lnTo>
                  <a:lnTo>
                    <a:pt x="51815" y="837056"/>
                  </a:lnTo>
                  <a:lnTo>
                    <a:pt x="51815" y="463803"/>
                  </a:lnTo>
                  <a:lnTo>
                    <a:pt x="38862" y="463803"/>
                  </a:lnTo>
                  <a:lnTo>
                    <a:pt x="25907" y="450849"/>
                  </a:lnTo>
                  <a:close/>
                </a:path>
                <a:path w="78104" h="902335">
                  <a:moveTo>
                    <a:pt x="77724" y="824102"/>
                  </a:moveTo>
                  <a:lnTo>
                    <a:pt x="51815" y="824102"/>
                  </a:lnTo>
                  <a:lnTo>
                    <a:pt x="51815" y="837056"/>
                  </a:lnTo>
                  <a:lnTo>
                    <a:pt x="71247" y="837056"/>
                  </a:lnTo>
                  <a:lnTo>
                    <a:pt x="77724" y="824102"/>
                  </a:lnTo>
                  <a:close/>
                </a:path>
                <a:path w="78104" h="902335">
                  <a:moveTo>
                    <a:pt x="51688" y="0"/>
                  </a:moveTo>
                  <a:lnTo>
                    <a:pt x="25780" y="0"/>
                  </a:lnTo>
                  <a:lnTo>
                    <a:pt x="25780" y="463803"/>
                  </a:lnTo>
                  <a:lnTo>
                    <a:pt x="25907" y="450849"/>
                  </a:lnTo>
                  <a:lnTo>
                    <a:pt x="51688" y="450849"/>
                  </a:lnTo>
                  <a:lnTo>
                    <a:pt x="38735" y="437895"/>
                  </a:lnTo>
                  <a:lnTo>
                    <a:pt x="51688" y="437895"/>
                  </a:lnTo>
                  <a:lnTo>
                    <a:pt x="51688" y="0"/>
                  </a:lnTo>
                  <a:close/>
                </a:path>
                <a:path w="78104" h="902335">
                  <a:moveTo>
                    <a:pt x="51815" y="450849"/>
                  </a:moveTo>
                  <a:lnTo>
                    <a:pt x="25907" y="450849"/>
                  </a:lnTo>
                  <a:lnTo>
                    <a:pt x="38862" y="463803"/>
                  </a:lnTo>
                  <a:lnTo>
                    <a:pt x="51815" y="463803"/>
                  </a:lnTo>
                  <a:lnTo>
                    <a:pt x="51815" y="450849"/>
                  </a:lnTo>
                  <a:close/>
                </a:path>
                <a:path w="78104" h="902335">
                  <a:moveTo>
                    <a:pt x="51688" y="437895"/>
                  </a:moveTo>
                  <a:lnTo>
                    <a:pt x="38735" y="437895"/>
                  </a:lnTo>
                  <a:lnTo>
                    <a:pt x="51688" y="450849"/>
                  </a:lnTo>
                  <a:lnTo>
                    <a:pt x="51688" y="437895"/>
                  </a:lnTo>
                  <a:close/>
                </a:path>
                <a:path w="78104" h="902335">
                  <a:moveTo>
                    <a:pt x="51815" y="437895"/>
                  </a:moveTo>
                  <a:lnTo>
                    <a:pt x="51688" y="450849"/>
                  </a:lnTo>
                  <a:lnTo>
                    <a:pt x="51815" y="437895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8" name="object 33">
              <a:extLst>
                <a:ext uri="{FF2B5EF4-FFF2-40B4-BE49-F238E27FC236}">
                  <a16:creationId xmlns:a16="http://schemas.microsoft.com/office/drawing/2014/main" id="{4555BBB5-53EA-3C42-868A-7269C666C410}"/>
                </a:ext>
              </a:extLst>
            </p:cNvPr>
            <p:cNvSpPr/>
            <p:nvPr/>
          </p:nvSpPr>
          <p:spPr>
            <a:xfrm>
              <a:off x="3472434" y="2247709"/>
              <a:ext cx="58579" cy="475298"/>
            </a:xfrm>
            <a:custGeom>
              <a:avLst/>
              <a:gdLst/>
              <a:ahLst/>
              <a:cxnLst/>
              <a:rect l="l" t="t" r="r" b="b"/>
              <a:pathLst>
                <a:path w="78105" h="633729">
                  <a:moveTo>
                    <a:pt x="39624" y="0"/>
                  </a:moveTo>
                  <a:lnTo>
                    <a:pt x="13715" y="0"/>
                  </a:lnTo>
                  <a:lnTo>
                    <a:pt x="13715" y="77724"/>
                  </a:lnTo>
                  <a:lnTo>
                    <a:pt x="39624" y="77724"/>
                  </a:lnTo>
                  <a:lnTo>
                    <a:pt x="39624" y="0"/>
                  </a:lnTo>
                  <a:close/>
                </a:path>
                <a:path w="78105" h="633729">
                  <a:moveTo>
                    <a:pt x="39624" y="103631"/>
                  </a:moveTo>
                  <a:lnTo>
                    <a:pt x="13715" y="103631"/>
                  </a:lnTo>
                  <a:lnTo>
                    <a:pt x="13715" y="181355"/>
                  </a:lnTo>
                  <a:lnTo>
                    <a:pt x="39624" y="181355"/>
                  </a:lnTo>
                  <a:lnTo>
                    <a:pt x="39624" y="103631"/>
                  </a:lnTo>
                  <a:close/>
                </a:path>
                <a:path w="78105" h="633729">
                  <a:moveTo>
                    <a:pt x="39624" y="207263"/>
                  </a:moveTo>
                  <a:lnTo>
                    <a:pt x="13715" y="207263"/>
                  </a:lnTo>
                  <a:lnTo>
                    <a:pt x="13715" y="284988"/>
                  </a:lnTo>
                  <a:lnTo>
                    <a:pt x="39624" y="284988"/>
                  </a:lnTo>
                  <a:lnTo>
                    <a:pt x="39624" y="207263"/>
                  </a:lnTo>
                  <a:close/>
                </a:path>
                <a:path w="78105" h="633729">
                  <a:moveTo>
                    <a:pt x="25907" y="316864"/>
                  </a:moveTo>
                  <a:lnTo>
                    <a:pt x="25907" y="376427"/>
                  </a:lnTo>
                  <a:lnTo>
                    <a:pt x="51815" y="376427"/>
                  </a:lnTo>
                  <a:lnTo>
                    <a:pt x="51815" y="329818"/>
                  </a:lnTo>
                  <a:lnTo>
                    <a:pt x="38862" y="329818"/>
                  </a:lnTo>
                  <a:lnTo>
                    <a:pt x="25907" y="316864"/>
                  </a:lnTo>
                  <a:close/>
                </a:path>
                <a:path w="78105" h="633729">
                  <a:moveTo>
                    <a:pt x="33654" y="310895"/>
                  </a:moveTo>
                  <a:lnTo>
                    <a:pt x="13715" y="310895"/>
                  </a:lnTo>
                  <a:lnTo>
                    <a:pt x="13715" y="329818"/>
                  </a:lnTo>
                  <a:lnTo>
                    <a:pt x="25907" y="329818"/>
                  </a:lnTo>
                  <a:lnTo>
                    <a:pt x="25907" y="316864"/>
                  </a:lnTo>
                  <a:lnTo>
                    <a:pt x="39624" y="316864"/>
                  </a:lnTo>
                  <a:lnTo>
                    <a:pt x="33654" y="310895"/>
                  </a:lnTo>
                  <a:close/>
                </a:path>
                <a:path w="78105" h="633729">
                  <a:moveTo>
                    <a:pt x="51815" y="310895"/>
                  </a:moveTo>
                  <a:lnTo>
                    <a:pt x="39624" y="310895"/>
                  </a:lnTo>
                  <a:lnTo>
                    <a:pt x="39624" y="316864"/>
                  </a:lnTo>
                  <a:lnTo>
                    <a:pt x="25907" y="316864"/>
                  </a:lnTo>
                  <a:lnTo>
                    <a:pt x="38862" y="329818"/>
                  </a:lnTo>
                  <a:lnTo>
                    <a:pt x="51815" y="329818"/>
                  </a:lnTo>
                  <a:lnTo>
                    <a:pt x="51815" y="310895"/>
                  </a:lnTo>
                  <a:close/>
                </a:path>
                <a:path w="78105" h="633729">
                  <a:moveTo>
                    <a:pt x="51815" y="303911"/>
                  </a:moveTo>
                  <a:lnTo>
                    <a:pt x="26669" y="303911"/>
                  </a:lnTo>
                  <a:lnTo>
                    <a:pt x="39624" y="316864"/>
                  </a:lnTo>
                  <a:lnTo>
                    <a:pt x="39624" y="310895"/>
                  </a:lnTo>
                  <a:lnTo>
                    <a:pt x="51815" y="310895"/>
                  </a:lnTo>
                  <a:lnTo>
                    <a:pt x="51815" y="303911"/>
                  </a:lnTo>
                  <a:close/>
                </a:path>
                <a:path w="78105" h="633729">
                  <a:moveTo>
                    <a:pt x="51815" y="402336"/>
                  </a:moveTo>
                  <a:lnTo>
                    <a:pt x="25907" y="402336"/>
                  </a:lnTo>
                  <a:lnTo>
                    <a:pt x="25907" y="480059"/>
                  </a:lnTo>
                  <a:lnTo>
                    <a:pt x="51815" y="480059"/>
                  </a:lnTo>
                  <a:lnTo>
                    <a:pt x="51815" y="402336"/>
                  </a:lnTo>
                  <a:close/>
                </a:path>
                <a:path w="78105" h="633729">
                  <a:moveTo>
                    <a:pt x="25907" y="555878"/>
                  </a:moveTo>
                  <a:lnTo>
                    <a:pt x="0" y="555878"/>
                  </a:lnTo>
                  <a:lnTo>
                    <a:pt x="38862" y="633602"/>
                  </a:lnTo>
                  <a:lnTo>
                    <a:pt x="71247" y="568832"/>
                  </a:lnTo>
                  <a:lnTo>
                    <a:pt x="25907" y="568832"/>
                  </a:lnTo>
                  <a:lnTo>
                    <a:pt x="25907" y="555878"/>
                  </a:lnTo>
                  <a:close/>
                </a:path>
                <a:path w="78105" h="633729">
                  <a:moveTo>
                    <a:pt x="51815" y="505967"/>
                  </a:moveTo>
                  <a:lnTo>
                    <a:pt x="25907" y="505967"/>
                  </a:lnTo>
                  <a:lnTo>
                    <a:pt x="25907" y="568832"/>
                  </a:lnTo>
                  <a:lnTo>
                    <a:pt x="51815" y="568832"/>
                  </a:lnTo>
                  <a:lnTo>
                    <a:pt x="51815" y="505967"/>
                  </a:lnTo>
                  <a:close/>
                </a:path>
                <a:path w="78105" h="633729">
                  <a:moveTo>
                    <a:pt x="77724" y="555878"/>
                  </a:moveTo>
                  <a:lnTo>
                    <a:pt x="51815" y="555878"/>
                  </a:lnTo>
                  <a:lnTo>
                    <a:pt x="51815" y="568832"/>
                  </a:lnTo>
                  <a:lnTo>
                    <a:pt x="71247" y="568832"/>
                  </a:lnTo>
                  <a:lnTo>
                    <a:pt x="77724" y="555878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9" name="object 34">
              <a:extLst>
                <a:ext uri="{FF2B5EF4-FFF2-40B4-BE49-F238E27FC236}">
                  <a16:creationId xmlns:a16="http://schemas.microsoft.com/office/drawing/2014/main" id="{28CB9B4A-615F-F243-BFC1-6C8EED1E4473}"/>
                </a:ext>
              </a:extLst>
            </p:cNvPr>
            <p:cNvSpPr/>
            <p:nvPr/>
          </p:nvSpPr>
          <p:spPr>
            <a:xfrm>
              <a:off x="5290948" y="2259139"/>
              <a:ext cx="58579" cy="450533"/>
            </a:xfrm>
            <a:custGeom>
              <a:avLst/>
              <a:gdLst/>
              <a:ahLst/>
              <a:cxnLst/>
              <a:rect l="l" t="t" r="r" b="b"/>
              <a:pathLst>
                <a:path w="78104" h="600710">
                  <a:moveTo>
                    <a:pt x="51815" y="528192"/>
                  </a:moveTo>
                  <a:lnTo>
                    <a:pt x="25907" y="528192"/>
                  </a:lnTo>
                  <a:lnTo>
                    <a:pt x="25907" y="600328"/>
                  </a:lnTo>
                  <a:lnTo>
                    <a:pt x="67182" y="600328"/>
                  </a:lnTo>
                  <a:lnTo>
                    <a:pt x="67182" y="587375"/>
                  </a:lnTo>
                  <a:lnTo>
                    <a:pt x="41275" y="587375"/>
                  </a:lnTo>
                  <a:lnTo>
                    <a:pt x="41275" y="584073"/>
                  </a:lnTo>
                  <a:lnTo>
                    <a:pt x="44576" y="584073"/>
                  </a:lnTo>
                  <a:lnTo>
                    <a:pt x="46545" y="582104"/>
                  </a:lnTo>
                  <a:lnTo>
                    <a:pt x="38862" y="574421"/>
                  </a:lnTo>
                  <a:lnTo>
                    <a:pt x="51815" y="574421"/>
                  </a:lnTo>
                  <a:lnTo>
                    <a:pt x="51815" y="528192"/>
                  </a:lnTo>
                  <a:close/>
                </a:path>
                <a:path w="78104" h="600710">
                  <a:moveTo>
                    <a:pt x="44576" y="584073"/>
                  </a:moveTo>
                  <a:lnTo>
                    <a:pt x="41275" y="584073"/>
                  </a:lnTo>
                  <a:lnTo>
                    <a:pt x="41275" y="587375"/>
                  </a:lnTo>
                  <a:lnTo>
                    <a:pt x="44576" y="584073"/>
                  </a:lnTo>
                  <a:close/>
                </a:path>
                <a:path w="78104" h="600710">
                  <a:moveTo>
                    <a:pt x="48513" y="584073"/>
                  </a:moveTo>
                  <a:lnTo>
                    <a:pt x="44576" y="584073"/>
                  </a:lnTo>
                  <a:lnTo>
                    <a:pt x="41275" y="587375"/>
                  </a:lnTo>
                  <a:lnTo>
                    <a:pt x="51815" y="587375"/>
                  </a:lnTo>
                  <a:lnTo>
                    <a:pt x="48513" y="584073"/>
                  </a:lnTo>
                  <a:close/>
                </a:path>
                <a:path w="78104" h="600710">
                  <a:moveTo>
                    <a:pt x="51815" y="576834"/>
                  </a:moveTo>
                  <a:lnTo>
                    <a:pt x="46545" y="582104"/>
                  </a:lnTo>
                  <a:lnTo>
                    <a:pt x="51815" y="587375"/>
                  </a:lnTo>
                  <a:lnTo>
                    <a:pt x="51815" y="576834"/>
                  </a:lnTo>
                  <a:close/>
                </a:path>
                <a:path w="78104" h="600710">
                  <a:moveTo>
                    <a:pt x="67182" y="584073"/>
                  </a:moveTo>
                  <a:lnTo>
                    <a:pt x="51815" y="584073"/>
                  </a:lnTo>
                  <a:lnTo>
                    <a:pt x="51815" y="587375"/>
                  </a:lnTo>
                  <a:lnTo>
                    <a:pt x="67182" y="587375"/>
                  </a:lnTo>
                  <a:lnTo>
                    <a:pt x="67182" y="584073"/>
                  </a:lnTo>
                  <a:close/>
                </a:path>
                <a:path w="78104" h="600710">
                  <a:moveTo>
                    <a:pt x="51815" y="574421"/>
                  </a:moveTo>
                  <a:lnTo>
                    <a:pt x="38862" y="574421"/>
                  </a:lnTo>
                  <a:lnTo>
                    <a:pt x="46545" y="582104"/>
                  </a:lnTo>
                  <a:lnTo>
                    <a:pt x="51815" y="576834"/>
                  </a:lnTo>
                  <a:lnTo>
                    <a:pt x="51815" y="574421"/>
                  </a:lnTo>
                  <a:close/>
                </a:path>
                <a:path w="78104" h="600710">
                  <a:moveTo>
                    <a:pt x="54228" y="574421"/>
                  </a:moveTo>
                  <a:lnTo>
                    <a:pt x="51815" y="574421"/>
                  </a:lnTo>
                  <a:lnTo>
                    <a:pt x="51815" y="576834"/>
                  </a:lnTo>
                  <a:lnTo>
                    <a:pt x="54228" y="574421"/>
                  </a:lnTo>
                  <a:close/>
                </a:path>
                <a:path w="78104" h="600710">
                  <a:moveTo>
                    <a:pt x="51815" y="424561"/>
                  </a:moveTo>
                  <a:lnTo>
                    <a:pt x="25907" y="424561"/>
                  </a:lnTo>
                  <a:lnTo>
                    <a:pt x="25907" y="502285"/>
                  </a:lnTo>
                  <a:lnTo>
                    <a:pt x="51815" y="502285"/>
                  </a:lnTo>
                  <a:lnTo>
                    <a:pt x="51815" y="424561"/>
                  </a:lnTo>
                  <a:close/>
                </a:path>
                <a:path w="78104" h="600710">
                  <a:moveTo>
                    <a:pt x="51815" y="320928"/>
                  </a:moveTo>
                  <a:lnTo>
                    <a:pt x="25907" y="320928"/>
                  </a:lnTo>
                  <a:lnTo>
                    <a:pt x="25907" y="398652"/>
                  </a:lnTo>
                  <a:lnTo>
                    <a:pt x="51815" y="398652"/>
                  </a:lnTo>
                  <a:lnTo>
                    <a:pt x="51815" y="320928"/>
                  </a:lnTo>
                  <a:close/>
                </a:path>
                <a:path w="78104" h="600710">
                  <a:moveTo>
                    <a:pt x="51815" y="217297"/>
                  </a:moveTo>
                  <a:lnTo>
                    <a:pt x="25907" y="217297"/>
                  </a:lnTo>
                  <a:lnTo>
                    <a:pt x="25907" y="295021"/>
                  </a:lnTo>
                  <a:lnTo>
                    <a:pt x="51815" y="295021"/>
                  </a:lnTo>
                  <a:lnTo>
                    <a:pt x="51815" y="217297"/>
                  </a:lnTo>
                  <a:close/>
                </a:path>
                <a:path w="78104" h="600710">
                  <a:moveTo>
                    <a:pt x="51815" y="113664"/>
                  </a:moveTo>
                  <a:lnTo>
                    <a:pt x="25907" y="113664"/>
                  </a:lnTo>
                  <a:lnTo>
                    <a:pt x="25907" y="191388"/>
                  </a:lnTo>
                  <a:lnTo>
                    <a:pt x="51815" y="191388"/>
                  </a:lnTo>
                  <a:lnTo>
                    <a:pt x="51815" y="113664"/>
                  </a:lnTo>
                  <a:close/>
                </a:path>
                <a:path w="78104" h="600710">
                  <a:moveTo>
                    <a:pt x="51815" y="64769"/>
                  </a:moveTo>
                  <a:lnTo>
                    <a:pt x="25907" y="64769"/>
                  </a:lnTo>
                  <a:lnTo>
                    <a:pt x="25907" y="87756"/>
                  </a:lnTo>
                  <a:lnTo>
                    <a:pt x="51815" y="87756"/>
                  </a:lnTo>
                  <a:lnTo>
                    <a:pt x="51815" y="64769"/>
                  </a:lnTo>
                  <a:close/>
                </a:path>
                <a:path w="78104" h="600710">
                  <a:moveTo>
                    <a:pt x="38862" y="0"/>
                  </a:moveTo>
                  <a:lnTo>
                    <a:pt x="0" y="77724"/>
                  </a:lnTo>
                  <a:lnTo>
                    <a:pt x="25907" y="77724"/>
                  </a:lnTo>
                  <a:lnTo>
                    <a:pt x="25907" y="64769"/>
                  </a:lnTo>
                  <a:lnTo>
                    <a:pt x="71247" y="64769"/>
                  </a:lnTo>
                  <a:lnTo>
                    <a:pt x="38862" y="0"/>
                  </a:lnTo>
                  <a:close/>
                </a:path>
                <a:path w="78104" h="600710">
                  <a:moveTo>
                    <a:pt x="71247" y="64769"/>
                  </a:moveTo>
                  <a:lnTo>
                    <a:pt x="51815" y="64769"/>
                  </a:lnTo>
                  <a:lnTo>
                    <a:pt x="51815" y="77724"/>
                  </a:lnTo>
                  <a:lnTo>
                    <a:pt x="77724" y="77724"/>
                  </a:lnTo>
                  <a:lnTo>
                    <a:pt x="71247" y="6476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0" name="object 35">
              <a:extLst>
                <a:ext uri="{FF2B5EF4-FFF2-40B4-BE49-F238E27FC236}">
                  <a16:creationId xmlns:a16="http://schemas.microsoft.com/office/drawing/2014/main" id="{3BDFB8AE-3754-E441-9EEB-7A9D8923A90F}"/>
                </a:ext>
              </a:extLst>
            </p:cNvPr>
            <p:cNvSpPr/>
            <p:nvPr/>
          </p:nvSpPr>
          <p:spPr>
            <a:xfrm>
              <a:off x="4944618" y="3322129"/>
              <a:ext cx="58579" cy="294323"/>
            </a:xfrm>
            <a:custGeom>
              <a:avLst/>
              <a:gdLst/>
              <a:ahLst/>
              <a:cxnLst/>
              <a:rect l="l" t="t" r="r" b="b"/>
              <a:pathLst>
                <a:path w="78104" h="392429">
                  <a:moveTo>
                    <a:pt x="28701" y="196088"/>
                  </a:moveTo>
                  <a:lnTo>
                    <a:pt x="28701" y="392049"/>
                  </a:lnTo>
                  <a:lnTo>
                    <a:pt x="54610" y="392049"/>
                  </a:lnTo>
                  <a:lnTo>
                    <a:pt x="54610" y="209042"/>
                  </a:lnTo>
                  <a:lnTo>
                    <a:pt x="41655" y="209042"/>
                  </a:lnTo>
                  <a:lnTo>
                    <a:pt x="28701" y="196088"/>
                  </a:lnTo>
                  <a:close/>
                </a:path>
                <a:path w="78104" h="392429">
                  <a:moveTo>
                    <a:pt x="51815" y="64770"/>
                  </a:moveTo>
                  <a:lnTo>
                    <a:pt x="25908" y="64770"/>
                  </a:lnTo>
                  <a:lnTo>
                    <a:pt x="25908" y="209042"/>
                  </a:lnTo>
                  <a:lnTo>
                    <a:pt x="28701" y="209042"/>
                  </a:lnTo>
                  <a:lnTo>
                    <a:pt x="28701" y="196088"/>
                  </a:lnTo>
                  <a:lnTo>
                    <a:pt x="51815" y="196088"/>
                  </a:lnTo>
                  <a:lnTo>
                    <a:pt x="38862" y="183134"/>
                  </a:lnTo>
                  <a:lnTo>
                    <a:pt x="51815" y="183134"/>
                  </a:lnTo>
                  <a:lnTo>
                    <a:pt x="51815" y="64770"/>
                  </a:lnTo>
                  <a:close/>
                </a:path>
                <a:path w="78104" h="392429">
                  <a:moveTo>
                    <a:pt x="54610" y="183134"/>
                  </a:moveTo>
                  <a:lnTo>
                    <a:pt x="51815" y="183134"/>
                  </a:lnTo>
                  <a:lnTo>
                    <a:pt x="51815" y="196088"/>
                  </a:lnTo>
                  <a:lnTo>
                    <a:pt x="28701" y="196088"/>
                  </a:lnTo>
                  <a:lnTo>
                    <a:pt x="41655" y="209042"/>
                  </a:lnTo>
                  <a:lnTo>
                    <a:pt x="54610" y="209042"/>
                  </a:lnTo>
                  <a:lnTo>
                    <a:pt x="54610" y="183134"/>
                  </a:lnTo>
                  <a:close/>
                </a:path>
                <a:path w="78104" h="392429">
                  <a:moveTo>
                    <a:pt x="51815" y="183134"/>
                  </a:moveTo>
                  <a:lnTo>
                    <a:pt x="38862" y="183134"/>
                  </a:lnTo>
                  <a:lnTo>
                    <a:pt x="51815" y="196088"/>
                  </a:lnTo>
                  <a:lnTo>
                    <a:pt x="51815" y="183134"/>
                  </a:lnTo>
                  <a:close/>
                </a:path>
                <a:path w="78104" h="392429">
                  <a:moveTo>
                    <a:pt x="38862" y="0"/>
                  </a:moveTo>
                  <a:lnTo>
                    <a:pt x="0" y="77724"/>
                  </a:lnTo>
                  <a:lnTo>
                    <a:pt x="25908" y="77724"/>
                  </a:lnTo>
                  <a:lnTo>
                    <a:pt x="25908" y="64770"/>
                  </a:lnTo>
                  <a:lnTo>
                    <a:pt x="71247" y="64770"/>
                  </a:lnTo>
                  <a:lnTo>
                    <a:pt x="38862" y="0"/>
                  </a:lnTo>
                  <a:close/>
                </a:path>
                <a:path w="78104" h="392429">
                  <a:moveTo>
                    <a:pt x="71247" y="64770"/>
                  </a:moveTo>
                  <a:lnTo>
                    <a:pt x="51815" y="64770"/>
                  </a:lnTo>
                  <a:lnTo>
                    <a:pt x="51815" y="77724"/>
                  </a:lnTo>
                  <a:lnTo>
                    <a:pt x="77724" y="77724"/>
                  </a:lnTo>
                  <a:lnTo>
                    <a:pt x="71247" y="6477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1" name="object 36">
              <a:extLst>
                <a:ext uri="{FF2B5EF4-FFF2-40B4-BE49-F238E27FC236}">
                  <a16:creationId xmlns:a16="http://schemas.microsoft.com/office/drawing/2014/main" id="{957B4FE7-3313-FF4D-A463-31832BAAA093}"/>
                </a:ext>
              </a:extLst>
            </p:cNvPr>
            <p:cNvSpPr/>
            <p:nvPr/>
          </p:nvSpPr>
          <p:spPr>
            <a:xfrm>
              <a:off x="4967479" y="2748916"/>
              <a:ext cx="280511" cy="304324"/>
            </a:xfrm>
            <a:custGeom>
              <a:avLst/>
              <a:gdLst/>
              <a:ahLst/>
              <a:cxnLst/>
              <a:rect l="l" t="t" r="r" b="b"/>
              <a:pathLst>
                <a:path w="374014" h="405764">
                  <a:moveTo>
                    <a:pt x="297688" y="30479"/>
                  </a:moveTo>
                  <a:lnTo>
                    <a:pt x="0" y="30479"/>
                  </a:lnTo>
                  <a:lnTo>
                    <a:pt x="0" y="405256"/>
                  </a:lnTo>
                  <a:lnTo>
                    <a:pt x="15240" y="405256"/>
                  </a:lnTo>
                  <a:lnTo>
                    <a:pt x="15240" y="45719"/>
                  </a:lnTo>
                  <a:lnTo>
                    <a:pt x="7620" y="45719"/>
                  </a:lnTo>
                  <a:lnTo>
                    <a:pt x="15240" y="38099"/>
                  </a:lnTo>
                  <a:lnTo>
                    <a:pt x="297688" y="38099"/>
                  </a:lnTo>
                  <a:lnTo>
                    <a:pt x="297688" y="30479"/>
                  </a:lnTo>
                  <a:close/>
                </a:path>
                <a:path w="374014" h="405764">
                  <a:moveTo>
                    <a:pt x="297688" y="0"/>
                  </a:moveTo>
                  <a:lnTo>
                    <a:pt x="297688" y="76199"/>
                  </a:lnTo>
                  <a:lnTo>
                    <a:pt x="358648" y="45719"/>
                  </a:lnTo>
                  <a:lnTo>
                    <a:pt x="310388" y="45719"/>
                  </a:lnTo>
                  <a:lnTo>
                    <a:pt x="310388" y="30479"/>
                  </a:lnTo>
                  <a:lnTo>
                    <a:pt x="358648" y="30479"/>
                  </a:lnTo>
                  <a:lnTo>
                    <a:pt x="297688" y="0"/>
                  </a:lnTo>
                  <a:close/>
                </a:path>
                <a:path w="374014" h="405764">
                  <a:moveTo>
                    <a:pt x="15240" y="38099"/>
                  </a:moveTo>
                  <a:lnTo>
                    <a:pt x="7620" y="45719"/>
                  </a:lnTo>
                  <a:lnTo>
                    <a:pt x="15240" y="45719"/>
                  </a:lnTo>
                  <a:lnTo>
                    <a:pt x="15240" y="38099"/>
                  </a:lnTo>
                  <a:close/>
                </a:path>
                <a:path w="374014" h="405764">
                  <a:moveTo>
                    <a:pt x="297688" y="38099"/>
                  </a:moveTo>
                  <a:lnTo>
                    <a:pt x="15240" y="38099"/>
                  </a:lnTo>
                  <a:lnTo>
                    <a:pt x="15240" y="45719"/>
                  </a:lnTo>
                  <a:lnTo>
                    <a:pt x="297688" y="45719"/>
                  </a:lnTo>
                  <a:lnTo>
                    <a:pt x="297688" y="38099"/>
                  </a:lnTo>
                  <a:close/>
                </a:path>
                <a:path w="374014" h="405764">
                  <a:moveTo>
                    <a:pt x="358648" y="30479"/>
                  </a:moveTo>
                  <a:lnTo>
                    <a:pt x="310388" y="30479"/>
                  </a:lnTo>
                  <a:lnTo>
                    <a:pt x="310388" y="45719"/>
                  </a:lnTo>
                  <a:lnTo>
                    <a:pt x="358648" y="45719"/>
                  </a:lnTo>
                  <a:lnTo>
                    <a:pt x="373888" y="38099"/>
                  </a:lnTo>
                  <a:lnTo>
                    <a:pt x="358648" y="3047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2" name="object 38">
              <a:extLst>
                <a:ext uri="{FF2B5EF4-FFF2-40B4-BE49-F238E27FC236}">
                  <a16:creationId xmlns:a16="http://schemas.microsoft.com/office/drawing/2014/main" id="{BD0A73A6-4E9B-B14B-AE67-0709DDDD0C76}"/>
                </a:ext>
              </a:extLst>
            </p:cNvPr>
            <p:cNvSpPr/>
            <p:nvPr/>
          </p:nvSpPr>
          <p:spPr>
            <a:xfrm>
              <a:off x="6177343" y="1961960"/>
              <a:ext cx="0" cy="709136"/>
            </a:xfrm>
            <a:custGeom>
              <a:avLst/>
              <a:gdLst/>
              <a:ahLst/>
              <a:cxnLst/>
              <a:rect l="l" t="t" r="r" b="b"/>
              <a:pathLst>
                <a:path h="945514">
                  <a:moveTo>
                    <a:pt x="0" y="0"/>
                  </a:moveTo>
                  <a:lnTo>
                    <a:pt x="0" y="945388"/>
                  </a:lnTo>
                </a:path>
              </a:pathLst>
            </a:custGeom>
            <a:ln w="38100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3" name="object 39">
              <a:extLst>
                <a:ext uri="{FF2B5EF4-FFF2-40B4-BE49-F238E27FC236}">
                  <a16:creationId xmlns:a16="http://schemas.microsoft.com/office/drawing/2014/main" id="{BE590BBA-D459-2B47-87EB-5EEA1564C6EB}"/>
                </a:ext>
              </a:extLst>
            </p:cNvPr>
            <p:cNvSpPr/>
            <p:nvPr/>
          </p:nvSpPr>
          <p:spPr>
            <a:xfrm>
              <a:off x="6171629" y="2659189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92100">
                  <a:moveTo>
                    <a:pt x="291972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4" name="object 40">
              <a:extLst>
                <a:ext uri="{FF2B5EF4-FFF2-40B4-BE49-F238E27FC236}">
                  <a16:creationId xmlns:a16="http://schemas.microsoft.com/office/drawing/2014/main" id="{1CA2A43D-4D8F-6D40-9964-1D9455C6B8A7}"/>
                </a:ext>
              </a:extLst>
            </p:cNvPr>
            <p:cNvSpPr/>
            <p:nvPr/>
          </p:nvSpPr>
          <p:spPr>
            <a:xfrm>
              <a:off x="6163628" y="1961959"/>
              <a:ext cx="221456" cy="0"/>
            </a:xfrm>
            <a:custGeom>
              <a:avLst/>
              <a:gdLst/>
              <a:ahLst/>
              <a:cxnLst/>
              <a:rect l="l" t="t" r="r" b="b"/>
              <a:pathLst>
                <a:path w="295275">
                  <a:moveTo>
                    <a:pt x="294894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9B9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5" name="object 41">
              <a:extLst>
                <a:ext uri="{FF2B5EF4-FFF2-40B4-BE49-F238E27FC236}">
                  <a16:creationId xmlns:a16="http://schemas.microsoft.com/office/drawing/2014/main" id="{2AA60B48-8CC9-E744-BFA8-1359C4601F6D}"/>
                </a:ext>
              </a:extLst>
            </p:cNvPr>
            <p:cNvSpPr/>
            <p:nvPr/>
          </p:nvSpPr>
          <p:spPr>
            <a:xfrm>
              <a:off x="4973765" y="2211134"/>
              <a:ext cx="1183481" cy="842486"/>
            </a:xfrm>
            <a:custGeom>
              <a:avLst/>
              <a:gdLst/>
              <a:ahLst/>
              <a:cxnLst/>
              <a:rect l="l" t="t" r="r" b="b"/>
              <a:pathLst>
                <a:path w="1577975" h="1123314">
                  <a:moveTo>
                    <a:pt x="1577593" y="0"/>
                  </a:moveTo>
                  <a:lnTo>
                    <a:pt x="0" y="1122934"/>
                  </a:lnTo>
                </a:path>
              </a:pathLst>
            </a:custGeom>
            <a:ln w="38100">
              <a:solidFill>
                <a:srgbClr val="009B9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6" name="object 42">
              <a:extLst>
                <a:ext uri="{FF2B5EF4-FFF2-40B4-BE49-F238E27FC236}">
                  <a16:creationId xmlns:a16="http://schemas.microsoft.com/office/drawing/2014/main" id="{3ACD8162-08EC-D043-9923-1C146DDF4AED}"/>
                </a:ext>
              </a:extLst>
            </p:cNvPr>
            <p:cNvSpPr txBox="1"/>
            <p:nvPr/>
          </p:nvSpPr>
          <p:spPr>
            <a:xfrm>
              <a:off x="6231445" y="2041741"/>
              <a:ext cx="1409223" cy="494847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 marR="3810">
                <a:spcBef>
                  <a:spcPts val="79"/>
                </a:spcBef>
              </a:pP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Kollaborativ  bearbeitete</a:t>
              </a:r>
              <a:r>
                <a:rPr sz="1050" i="1" spc="-60" dirty="0">
                  <a:solidFill>
                    <a:srgbClr val="009B91"/>
                  </a:solidFill>
                  <a:latin typeface="Lucida Sans"/>
                  <a:cs typeface="Lucida Sans"/>
                </a:rPr>
                <a:t> </a:t>
              </a:r>
              <a:r>
                <a:rPr sz="1050" i="1" spc="-8" dirty="0">
                  <a:solidFill>
                    <a:srgbClr val="009B91"/>
                  </a:solidFill>
                  <a:latin typeface="Lucida Sans"/>
                  <a:cs typeface="Lucida Sans"/>
                </a:rPr>
                <a:t>Aufgaben  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sind </a:t>
              </a:r>
              <a:r>
                <a:rPr sz="1050" b="1" i="1" u="sng" spc="-11" dirty="0">
                  <a:solidFill>
                    <a:srgbClr val="009B91"/>
                  </a:solidFill>
                  <a:uFill>
                    <a:solidFill>
                      <a:srgbClr val="009EDF"/>
                    </a:solidFill>
                  </a:uFill>
                  <a:latin typeface="Lucida Sans"/>
                  <a:cs typeface="Lucida Sans"/>
                </a:rPr>
                <a:t>nicht</a:t>
              </a:r>
              <a:r>
                <a:rPr sz="1050" b="1" i="1" dirty="0">
                  <a:solidFill>
                    <a:srgbClr val="009B91"/>
                  </a:solidFill>
                  <a:latin typeface="Lucida Sans"/>
                  <a:cs typeface="Lucida Sans"/>
                </a:rPr>
                <a:t> 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abbildbar.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147" name="object 43">
              <a:extLst>
                <a:ext uri="{FF2B5EF4-FFF2-40B4-BE49-F238E27FC236}">
                  <a16:creationId xmlns:a16="http://schemas.microsoft.com/office/drawing/2014/main" id="{766ADC17-DD27-6E4C-BE19-13E408473062}"/>
                </a:ext>
              </a:extLst>
            </p:cNvPr>
            <p:cNvSpPr/>
            <p:nvPr/>
          </p:nvSpPr>
          <p:spPr>
            <a:xfrm>
              <a:off x="4487989" y="3023807"/>
              <a:ext cx="432435" cy="505301"/>
            </a:xfrm>
            <a:custGeom>
              <a:avLst/>
              <a:gdLst/>
              <a:ahLst/>
              <a:cxnLst/>
              <a:rect l="l" t="t" r="r" b="b"/>
              <a:pathLst>
                <a:path w="576579" h="673735">
                  <a:moveTo>
                    <a:pt x="225933" y="0"/>
                  </a:moveTo>
                  <a:lnTo>
                    <a:pt x="0" y="121284"/>
                  </a:lnTo>
                  <a:lnTo>
                    <a:pt x="202691" y="261365"/>
                  </a:lnTo>
                  <a:lnTo>
                    <a:pt x="133985" y="302640"/>
                  </a:lnTo>
                  <a:lnTo>
                    <a:pt x="326009" y="436244"/>
                  </a:lnTo>
                  <a:lnTo>
                    <a:pt x="267080" y="465073"/>
                  </a:lnTo>
                  <a:lnTo>
                    <a:pt x="576072" y="673607"/>
                  </a:lnTo>
                  <a:lnTo>
                    <a:pt x="393826" y="401573"/>
                  </a:lnTo>
                  <a:lnTo>
                    <a:pt x="442087" y="374395"/>
                  </a:lnTo>
                  <a:lnTo>
                    <a:pt x="294639" y="211962"/>
                  </a:lnTo>
                  <a:lnTo>
                    <a:pt x="343026" y="189610"/>
                  </a:lnTo>
                  <a:lnTo>
                    <a:pt x="22593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8" name="object 44">
              <a:extLst>
                <a:ext uri="{FF2B5EF4-FFF2-40B4-BE49-F238E27FC236}">
                  <a16:creationId xmlns:a16="http://schemas.microsoft.com/office/drawing/2014/main" id="{B9E82AF4-8CCC-4644-BEC0-737537184F17}"/>
                </a:ext>
              </a:extLst>
            </p:cNvPr>
            <p:cNvSpPr/>
            <p:nvPr/>
          </p:nvSpPr>
          <p:spPr>
            <a:xfrm>
              <a:off x="4487989" y="3023807"/>
              <a:ext cx="432435" cy="505301"/>
            </a:xfrm>
            <a:custGeom>
              <a:avLst/>
              <a:gdLst/>
              <a:ahLst/>
              <a:cxnLst/>
              <a:rect l="l" t="t" r="r" b="b"/>
              <a:pathLst>
                <a:path w="576579" h="673735">
                  <a:moveTo>
                    <a:pt x="225933" y="0"/>
                  </a:moveTo>
                  <a:lnTo>
                    <a:pt x="343026" y="189610"/>
                  </a:lnTo>
                  <a:lnTo>
                    <a:pt x="294639" y="211962"/>
                  </a:lnTo>
                  <a:lnTo>
                    <a:pt x="442087" y="374395"/>
                  </a:lnTo>
                  <a:lnTo>
                    <a:pt x="393826" y="401573"/>
                  </a:lnTo>
                  <a:lnTo>
                    <a:pt x="576072" y="673607"/>
                  </a:lnTo>
                  <a:lnTo>
                    <a:pt x="267080" y="465073"/>
                  </a:lnTo>
                  <a:lnTo>
                    <a:pt x="326009" y="436244"/>
                  </a:lnTo>
                  <a:lnTo>
                    <a:pt x="133985" y="302640"/>
                  </a:lnTo>
                  <a:lnTo>
                    <a:pt x="202691" y="261365"/>
                  </a:lnTo>
                  <a:lnTo>
                    <a:pt x="0" y="121284"/>
                  </a:lnTo>
                  <a:lnTo>
                    <a:pt x="225933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2620177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spc="-4" dirty="0"/>
              <a:t>Pools und Lanes</a:t>
            </a:r>
          </a:p>
          <a:p>
            <a:pPr algn="ctr"/>
            <a:r>
              <a:rPr lang="de-DE" sz="1050" spc="-4" dirty="0"/>
              <a:t>Abstraktionsebenen</a:t>
            </a:r>
            <a:endParaRPr lang="en-US" sz="1050" dirty="0"/>
          </a:p>
        </p:txBody>
      </p:sp>
      <p:sp>
        <p:nvSpPr>
          <p:cNvPr id="59" name="object 37">
            <a:extLst>
              <a:ext uri="{FF2B5EF4-FFF2-40B4-BE49-F238E27FC236}">
                <a16:creationId xmlns:a16="http://schemas.microsoft.com/office/drawing/2014/main" id="{C8A90C53-7069-364C-9C15-F1C6BC28D526}"/>
              </a:ext>
            </a:extLst>
          </p:cNvPr>
          <p:cNvSpPr txBox="1"/>
          <p:nvPr/>
        </p:nvSpPr>
        <p:spPr>
          <a:xfrm>
            <a:off x="2200085" y="1330550"/>
            <a:ext cx="5132546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66700" indent="-257175">
              <a:buClr>
                <a:srgbClr val="808080"/>
              </a:buClr>
              <a:buChar char="•"/>
              <a:tabLst>
                <a:tab pos="266224" algn="l"/>
                <a:tab pos="266700" algn="l"/>
              </a:tabLst>
            </a:pPr>
            <a:r>
              <a:rPr lang="de-DE" sz="1500" dirty="0">
                <a:solidFill>
                  <a:srgbClr val="7E7E7E"/>
                </a:solidFill>
                <a:cs typeface="Arial"/>
              </a:rPr>
              <a:t>Abstraktionsebenen der Lanes nicht</a:t>
            </a:r>
            <a:r>
              <a:rPr lang="de-DE" sz="1500" spc="-101" dirty="0">
                <a:solidFill>
                  <a:srgbClr val="7E7E7E"/>
                </a:solidFill>
                <a:cs typeface="Arial"/>
              </a:rPr>
              <a:t> </a:t>
            </a:r>
            <a:r>
              <a:rPr lang="de-DE" sz="1500" dirty="0">
                <a:solidFill>
                  <a:srgbClr val="7E7E7E"/>
                </a:solidFill>
                <a:cs typeface="Arial"/>
              </a:rPr>
              <a:t>vorgegeben!</a:t>
            </a:r>
            <a:endParaRPr lang="de-DE" sz="1500" dirty="0">
              <a:cs typeface="Arial"/>
            </a:endParaRP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D1C50CF-1E09-E342-B9D0-CAB3974C8D30}"/>
              </a:ext>
            </a:extLst>
          </p:cNvPr>
          <p:cNvGrpSpPr/>
          <p:nvPr/>
        </p:nvGrpSpPr>
        <p:grpSpPr>
          <a:xfrm>
            <a:off x="1878521" y="1977961"/>
            <a:ext cx="5233035" cy="1839278"/>
            <a:chOff x="1878521" y="1977961"/>
            <a:chExt cx="5233035" cy="1839278"/>
          </a:xfrm>
        </p:grpSpPr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575D4830-D6B6-5449-8BB9-F1E3285C8819}"/>
                </a:ext>
              </a:extLst>
            </p:cNvPr>
            <p:cNvSpPr/>
            <p:nvPr/>
          </p:nvSpPr>
          <p:spPr>
            <a:xfrm>
              <a:off x="2249996" y="2746058"/>
              <a:ext cx="4861560" cy="1071086"/>
            </a:xfrm>
            <a:custGeom>
              <a:avLst/>
              <a:gdLst/>
              <a:ahLst/>
              <a:cxnLst/>
              <a:rect l="l" t="t" r="r" b="b"/>
              <a:pathLst>
                <a:path w="6482080" h="1428114">
                  <a:moveTo>
                    <a:pt x="0" y="1427988"/>
                  </a:moveTo>
                  <a:lnTo>
                    <a:pt x="6481572" y="1427988"/>
                  </a:lnTo>
                  <a:lnTo>
                    <a:pt x="6481572" y="0"/>
                  </a:lnTo>
                  <a:lnTo>
                    <a:pt x="0" y="0"/>
                  </a:lnTo>
                  <a:lnTo>
                    <a:pt x="0" y="1427988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B69FA87F-7198-CA42-92CD-6BA3DC0C8673}"/>
                </a:ext>
              </a:extLst>
            </p:cNvPr>
            <p:cNvSpPr/>
            <p:nvPr/>
          </p:nvSpPr>
          <p:spPr>
            <a:xfrm>
              <a:off x="2622614" y="1977962"/>
              <a:ext cx="4488656" cy="765810"/>
            </a:xfrm>
            <a:custGeom>
              <a:avLst/>
              <a:gdLst/>
              <a:ahLst/>
              <a:cxnLst/>
              <a:rect l="l" t="t" r="r" b="b"/>
              <a:pathLst>
                <a:path w="5984875" h="1021079">
                  <a:moveTo>
                    <a:pt x="0" y="1021080"/>
                  </a:moveTo>
                  <a:lnTo>
                    <a:pt x="5984748" y="1021080"/>
                  </a:lnTo>
                  <a:lnTo>
                    <a:pt x="5984748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FDEAF9D4-4534-754F-88BF-21B622C47311}"/>
                </a:ext>
              </a:extLst>
            </p:cNvPr>
            <p:cNvSpPr/>
            <p:nvPr/>
          </p:nvSpPr>
          <p:spPr>
            <a:xfrm>
              <a:off x="2249996" y="1977962"/>
              <a:ext cx="4861560" cy="765810"/>
            </a:xfrm>
            <a:custGeom>
              <a:avLst/>
              <a:gdLst/>
              <a:ahLst/>
              <a:cxnLst/>
              <a:rect l="l" t="t" r="r" b="b"/>
              <a:pathLst>
                <a:path w="6482080" h="1021079">
                  <a:moveTo>
                    <a:pt x="0" y="1021080"/>
                  </a:moveTo>
                  <a:lnTo>
                    <a:pt x="6481572" y="1021080"/>
                  </a:lnTo>
                  <a:lnTo>
                    <a:pt x="6481572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3CE91159-696E-CC4F-8CDB-524ED81E0D85}"/>
                </a:ext>
              </a:extLst>
            </p:cNvPr>
            <p:cNvSpPr/>
            <p:nvPr/>
          </p:nvSpPr>
          <p:spPr>
            <a:xfrm>
              <a:off x="1878521" y="1977961"/>
              <a:ext cx="371475" cy="1839278"/>
            </a:xfrm>
            <a:custGeom>
              <a:avLst/>
              <a:gdLst/>
              <a:ahLst/>
              <a:cxnLst/>
              <a:rect l="l" t="t" r="r" b="b"/>
              <a:pathLst>
                <a:path w="495300" h="2452370">
                  <a:moveTo>
                    <a:pt x="0" y="2452116"/>
                  </a:moveTo>
                  <a:lnTo>
                    <a:pt x="495300" y="2452116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2FEC2956-3E6B-5A47-80AF-E9E8E7B7CED5}"/>
                </a:ext>
              </a:extLst>
            </p:cNvPr>
            <p:cNvSpPr/>
            <p:nvPr/>
          </p:nvSpPr>
          <p:spPr>
            <a:xfrm>
              <a:off x="1878521" y="1977961"/>
              <a:ext cx="371475" cy="1839278"/>
            </a:xfrm>
            <a:custGeom>
              <a:avLst/>
              <a:gdLst/>
              <a:ahLst/>
              <a:cxnLst/>
              <a:rect l="l" t="t" r="r" b="b"/>
              <a:pathLst>
                <a:path w="495300" h="2452370">
                  <a:moveTo>
                    <a:pt x="0" y="2452116"/>
                  </a:moveTo>
                  <a:lnTo>
                    <a:pt x="495300" y="2452116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245211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F79DC212-5E47-BA4C-AF7A-F49974F28656}"/>
                </a:ext>
              </a:extLst>
            </p:cNvPr>
            <p:cNvSpPr txBox="1"/>
            <p:nvPr/>
          </p:nvSpPr>
          <p:spPr>
            <a:xfrm>
              <a:off x="1953937" y="2528178"/>
              <a:ext cx="207749" cy="739139"/>
            </a:xfrm>
            <a:prstGeom prst="rect">
              <a:avLst/>
            </a:prstGeom>
          </p:spPr>
          <p:txBody>
            <a:bodyPr vert="vert270" wrap="square" lIns="0" tIns="3810" rIns="0" bIns="0" rtlCol="0">
              <a:spAutoFit/>
            </a:bodyPr>
            <a:lstStyle/>
            <a:p>
              <a:pPr marL="9525">
                <a:spcBef>
                  <a:spcPts val="30"/>
                </a:spcBef>
              </a:pPr>
              <a:r>
                <a:rPr sz="1350" b="1" spc="-4" dirty="0">
                  <a:latin typeface="Lucida Sans"/>
                  <a:cs typeface="Lucida Sans"/>
                </a:rPr>
                <a:t>Am</a:t>
              </a:r>
              <a:r>
                <a:rPr sz="1350" b="1" spc="4" dirty="0">
                  <a:latin typeface="Lucida Sans"/>
                  <a:cs typeface="Lucida Sans"/>
                </a:rPr>
                <a:t>a</a:t>
              </a:r>
              <a:r>
                <a:rPr sz="1350" b="1" spc="8" dirty="0">
                  <a:latin typeface="Lucida Sans"/>
                  <a:cs typeface="Lucida Sans"/>
                </a:rPr>
                <a:t>zo</a:t>
              </a:r>
              <a:r>
                <a:rPr sz="1350" b="1" dirty="0">
                  <a:latin typeface="Lucida Sans"/>
                  <a:cs typeface="Lucida Sans"/>
                </a:rPr>
                <a:t>n</a:t>
              </a:r>
              <a:endParaRPr sz="1350">
                <a:latin typeface="Lucida Sans"/>
                <a:cs typeface="Lucida Sans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EBC2DB7F-A611-124E-87ED-EEFD4C3D9F05}"/>
                </a:ext>
              </a:extLst>
            </p:cNvPr>
            <p:cNvSpPr/>
            <p:nvPr/>
          </p:nvSpPr>
          <p:spPr>
            <a:xfrm>
              <a:off x="2249997" y="1977962"/>
              <a:ext cx="372904" cy="765810"/>
            </a:xfrm>
            <a:custGeom>
              <a:avLst/>
              <a:gdLst/>
              <a:ahLst/>
              <a:cxnLst/>
              <a:rect l="l" t="t" r="r" b="b"/>
              <a:pathLst>
                <a:path w="497205" h="1021079">
                  <a:moveTo>
                    <a:pt x="0" y="1021080"/>
                  </a:moveTo>
                  <a:lnTo>
                    <a:pt x="496824" y="1021080"/>
                  </a:lnTo>
                  <a:lnTo>
                    <a:pt x="496824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5" name="object 10">
              <a:extLst>
                <a:ext uri="{FF2B5EF4-FFF2-40B4-BE49-F238E27FC236}">
                  <a16:creationId xmlns:a16="http://schemas.microsoft.com/office/drawing/2014/main" id="{0B8C54C4-CE55-B640-8326-E4EC7EC24308}"/>
                </a:ext>
              </a:extLst>
            </p:cNvPr>
            <p:cNvSpPr/>
            <p:nvPr/>
          </p:nvSpPr>
          <p:spPr>
            <a:xfrm>
              <a:off x="2249997" y="1977962"/>
              <a:ext cx="372904" cy="765810"/>
            </a:xfrm>
            <a:custGeom>
              <a:avLst/>
              <a:gdLst/>
              <a:ahLst/>
              <a:cxnLst/>
              <a:rect l="l" t="t" r="r" b="b"/>
              <a:pathLst>
                <a:path w="497205" h="1021079">
                  <a:moveTo>
                    <a:pt x="0" y="1021080"/>
                  </a:moveTo>
                  <a:lnTo>
                    <a:pt x="496824" y="1021080"/>
                  </a:lnTo>
                  <a:lnTo>
                    <a:pt x="496824" y="0"/>
                  </a:lnTo>
                  <a:lnTo>
                    <a:pt x="0" y="0"/>
                  </a:lnTo>
                  <a:lnTo>
                    <a:pt x="0" y="102108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6" name="object 11">
              <a:extLst>
                <a:ext uri="{FF2B5EF4-FFF2-40B4-BE49-F238E27FC236}">
                  <a16:creationId xmlns:a16="http://schemas.microsoft.com/office/drawing/2014/main" id="{F298DF53-E298-3F41-945C-0D31C73E5B2D}"/>
                </a:ext>
              </a:extLst>
            </p:cNvPr>
            <p:cNvSpPr txBox="1"/>
            <p:nvPr/>
          </p:nvSpPr>
          <p:spPr>
            <a:xfrm>
              <a:off x="2347400" y="2096183"/>
              <a:ext cx="161583" cy="530543"/>
            </a:xfrm>
            <a:prstGeom prst="rect">
              <a:avLst/>
            </a:prstGeom>
          </p:spPr>
          <p:txBody>
            <a:bodyPr vert="vert270" wrap="square" lIns="0" tIns="5239" rIns="0" bIns="0" rtlCol="0">
              <a:spAutoFit/>
            </a:bodyPr>
            <a:lstStyle/>
            <a:p>
              <a:pPr marL="9525">
                <a:spcBef>
                  <a:spcPts val="41"/>
                </a:spcBef>
              </a:pPr>
              <a:r>
                <a:rPr sz="1050" spc="-4" dirty="0">
                  <a:latin typeface="Lucida Sans"/>
                  <a:cs typeface="Lucida Sans"/>
                </a:rPr>
                <a:t>Log</a:t>
              </a:r>
              <a:r>
                <a:rPr sz="1050" spc="-8" dirty="0">
                  <a:latin typeface="Lucida Sans"/>
                  <a:cs typeface="Lucida Sans"/>
                </a:rPr>
                <a:t>i</a:t>
              </a:r>
              <a:r>
                <a:rPr sz="1050" dirty="0">
                  <a:latin typeface="Lucida Sans"/>
                  <a:cs typeface="Lucida Sans"/>
                </a:rPr>
                <a:t>s</a:t>
              </a:r>
              <a:r>
                <a:rPr sz="1050" spc="19" dirty="0">
                  <a:latin typeface="Lucida Sans"/>
                  <a:cs typeface="Lucida Sans"/>
                </a:rPr>
                <a:t>t</a:t>
              </a:r>
              <a:r>
                <a:rPr sz="1050" spc="-8" dirty="0">
                  <a:latin typeface="Lucida Sans"/>
                  <a:cs typeface="Lucida Sans"/>
                </a:rPr>
                <a:t>i</a:t>
              </a:r>
              <a:r>
                <a:rPr sz="1050" dirty="0">
                  <a:latin typeface="Lucida Sans"/>
                  <a:cs typeface="Lucida Sans"/>
                </a:rPr>
                <a:t>k</a:t>
              </a:r>
              <a:endParaRPr sz="1050">
                <a:latin typeface="Lucida Sans"/>
                <a:cs typeface="Lucida Sans"/>
              </a:endParaRPr>
            </a:p>
          </p:txBody>
        </p:sp>
        <p:sp>
          <p:nvSpPr>
            <p:cNvPr id="57" name="object 12">
              <a:extLst>
                <a:ext uri="{FF2B5EF4-FFF2-40B4-BE49-F238E27FC236}">
                  <a16:creationId xmlns:a16="http://schemas.microsoft.com/office/drawing/2014/main" id="{AB542176-27E1-7E45-B625-191B7B1F0B95}"/>
                </a:ext>
              </a:extLst>
            </p:cNvPr>
            <p:cNvSpPr/>
            <p:nvPr/>
          </p:nvSpPr>
          <p:spPr>
            <a:xfrm>
              <a:off x="2249997" y="2743771"/>
              <a:ext cx="372904" cy="1073468"/>
            </a:xfrm>
            <a:custGeom>
              <a:avLst/>
              <a:gdLst/>
              <a:ahLst/>
              <a:cxnLst/>
              <a:rect l="l" t="t" r="r" b="b"/>
              <a:pathLst>
                <a:path w="497205" h="1431289">
                  <a:moveTo>
                    <a:pt x="0" y="1431036"/>
                  </a:moveTo>
                  <a:lnTo>
                    <a:pt x="496824" y="1431036"/>
                  </a:lnTo>
                  <a:lnTo>
                    <a:pt x="496824" y="0"/>
                  </a:lnTo>
                  <a:lnTo>
                    <a:pt x="0" y="0"/>
                  </a:lnTo>
                  <a:lnTo>
                    <a:pt x="0" y="1431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8" name="object 13">
              <a:extLst>
                <a:ext uri="{FF2B5EF4-FFF2-40B4-BE49-F238E27FC236}">
                  <a16:creationId xmlns:a16="http://schemas.microsoft.com/office/drawing/2014/main" id="{91BB2170-EFE6-C14D-AF80-BCE2CD1FFDD8}"/>
                </a:ext>
              </a:extLst>
            </p:cNvPr>
            <p:cNvSpPr/>
            <p:nvPr/>
          </p:nvSpPr>
          <p:spPr>
            <a:xfrm>
              <a:off x="2249997" y="2743771"/>
              <a:ext cx="372904" cy="1073468"/>
            </a:xfrm>
            <a:custGeom>
              <a:avLst/>
              <a:gdLst/>
              <a:ahLst/>
              <a:cxnLst/>
              <a:rect l="l" t="t" r="r" b="b"/>
              <a:pathLst>
                <a:path w="497205" h="1431289">
                  <a:moveTo>
                    <a:pt x="0" y="1431036"/>
                  </a:moveTo>
                  <a:lnTo>
                    <a:pt x="496824" y="1431036"/>
                  </a:lnTo>
                  <a:lnTo>
                    <a:pt x="496824" y="0"/>
                  </a:lnTo>
                  <a:lnTo>
                    <a:pt x="0" y="0"/>
                  </a:lnTo>
                  <a:lnTo>
                    <a:pt x="0" y="143103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687EA428-C67A-FF4A-BCF7-17167AB88666}"/>
                </a:ext>
              </a:extLst>
            </p:cNvPr>
            <p:cNvSpPr txBox="1"/>
            <p:nvPr/>
          </p:nvSpPr>
          <p:spPr>
            <a:xfrm>
              <a:off x="2266979" y="2864400"/>
              <a:ext cx="323165" cy="832961"/>
            </a:xfrm>
            <a:prstGeom prst="rect">
              <a:avLst/>
            </a:prstGeom>
          </p:spPr>
          <p:txBody>
            <a:bodyPr vert="vert270" wrap="square" lIns="0" tIns="5715" rIns="0" bIns="0" rtlCol="0">
              <a:spAutoFit/>
            </a:bodyPr>
            <a:lstStyle/>
            <a:p>
              <a:pPr marL="476" algn="ctr">
                <a:spcBef>
                  <a:spcPts val="45"/>
                </a:spcBef>
              </a:pP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Herr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  <a:p>
              <a:pPr algn="ctr">
                <a:lnSpc>
                  <a:spcPct val="100000"/>
                </a:lnSpc>
              </a:pP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M</a:t>
              </a:r>
              <a:r>
                <a:rPr sz="1050" i="1" spc="-41" dirty="0">
                  <a:solidFill>
                    <a:srgbClr val="009B91"/>
                  </a:solidFill>
                  <a:latin typeface="Lucida Sans"/>
                  <a:cs typeface="Lucida Sans"/>
                </a:rPr>
                <a:t>u</a:t>
              </a: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s</a:t>
              </a:r>
              <a:r>
                <a:rPr sz="1050" i="1" spc="15" dirty="0">
                  <a:solidFill>
                    <a:srgbClr val="009B91"/>
                  </a:solidFill>
                  <a:latin typeface="Lucida Sans"/>
                  <a:cs typeface="Lucida Sans"/>
                </a:rPr>
                <a:t>t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er</a:t>
              </a:r>
              <a:r>
                <a:rPr sz="1050" i="1" spc="15" dirty="0">
                  <a:solidFill>
                    <a:srgbClr val="009B91"/>
                  </a:solidFill>
                  <a:latin typeface="Lucida Sans"/>
                  <a:cs typeface="Lucida Sans"/>
                </a:rPr>
                <a:t>m</a:t>
              </a:r>
              <a:r>
                <a:rPr sz="105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a</a:t>
              </a:r>
              <a:r>
                <a:rPr sz="1050" i="1" spc="-19" dirty="0">
                  <a:solidFill>
                    <a:srgbClr val="009B91"/>
                  </a:solidFill>
                  <a:latin typeface="Lucida Sans"/>
                  <a:cs typeface="Lucida Sans"/>
                </a:rPr>
                <a:t>n</a:t>
              </a:r>
              <a:r>
                <a:rPr sz="1050" i="1" dirty="0">
                  <a:solidFill>
                    <a:srgbClr val="009B91"/>
                  </a:solidFill>
                  <a:latin typeface="Lucida Sans"/>
                  <a:cs typeface="Lucida Sans"/>
                </a:rPr>
                <a:t>n</a:t>
              </a:r>
              <a:endParaRPr sz="1050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78" name="object 15">
              <a:extLst>
                <a:ext uri="{FF2B5EF4-FFF2-40B4-BE49-F238E27FC236}">
                  <a16:creationId xmlns:a16="http://schemas.microsoft.com/office/drawing/2014/main" id="{EC516A81-6BAC-1547-A951-2BB34A804C64}"/>
                </a:ext>
              </a:extLst>
            </p:cNvPr>
            <p:cNvSpPr/>
            <p:nvPr/>
          </p:nvSpPr>
          <p:spPr>
            <a:xfrm>
              <a:off x="3742183" y="2240279"/>
              <a:ext cx="442436" cy="268605"/>
            </a:xfrm>
            <a:custGeom>
              <a:avLst/>
              <a:gdLst/>
              <a:ahLst/>
              <a:cxnLst/>
              <a:rect l="l" t="t" r="r" b="b"/>
              <a:pathLst>
                <a:path w="589914" h="358139">
                  <a:moveTo>
                    <a:pt x="530098" y="0"/>
                  </a:moveTo>
                  <a:lnTo>
                    <a:pt x="59689" y="0"/>
                  </a:lnTo>
                  <a:lnTo>
                    <a:pt x="36433" y="4683"/>
                  </a:lnTo>
                  <a:lnTo>
                    <a:pt x="17462" y="17462"/>
                  </a:lnTo>
                  <a:lnTo>
                    <a:pt x="4683" y="36433"/>
                  </a:lnTo>
                  <a:lnTo>
                    <a:pt x="0" y="59689"/>
                  </a:lnTo>
                  <a:lnTo>
                    <a:pt x="0" y="298450"/>
                  </a:lnTo>
                  <a:lnTo>
                    <a:pt x="4683" y="321706"/>
                  </a:lnTo>
                  <a:lnTo>
                    <a:pt x="17462" y="340677"/>
                  </a:lnTo>
                  <a:lnTo>
                    <a:pt x="36433" y="353456"/>
                  </a:lnTo>
                  <a:lnTo>
                    <a:pt x="59689" y="358139"/>
                  </a:lnTo>
                  <a:lnTo>
                    <a:pt x="530098" y="358139"/>
                  </a:lnTo>
                  <a:lnTo>
                    <a:pt x="553354" y="353456"/>
                  </a:lnTo>
                  <a:lnTo>
                    <a:pt x="572325" y="340677"/>
                  </a:lnTo>
                  <a:lnTo>
                    <a:pt x="585104" y="321706"/>
                  </a:lnTo>
                  <a:lnTo>
                    <a:pt x="589788" y="298450"/>
                  </a:lnTo>
                  <a:lnTo>
                    <a:pt x="589788" y="59689"/>
                  </a:lnTo>
                  <a:lnTo>
                    <a:pt x="585104" y="36433"/>
                  </a:lnTo>
                  <a:lnTo>
                    <a:pt x="572325" y="17462"/>
                  </a:lnTo>
                  <a:lnTo>
                    <a:pt x="553354" y="4683"/>
                  </a:lnTo>
                  <a:lnTo>
                    <a:pt x="530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9" name="object 16">
              <a:extLst>
                <a:ext uri="{FF2B5EF4-FFF2-40B4-BE49-F238E27FC236}">
                  <a16:creationId xmlns:a16="http://schemas.microsoft.com/office/drawing/2014/main" id="{D39D556A-A3BF-C548-8B63-585C381E8F84}"/>
                </a:ext>
              </a:extLst>
            </p:cNvPr>
            <p:cNvSpPr/>
            <p:nvPr/>
          </p:nvSpPr>
          <p:spPr>
            <a:xfrm>
              <a:off x="3742183" y="2240279"/>
              <a:ext cx="442436" cy="268605"/>
            </a:xfrm>
            <a:custGeom>
              <a:avLst/>
              <a:gdLst/>
              <a:ahLst/>
              <a:cxnLst/>
              <a:rect l="l" t="t" r="r" b="b"/>
              <a:pathLst>
                <a:path w="589914" h="358139">
                  <a:moveTo>
                    <a:pt x="0" y="59689"/>
                  </a:moveTo>
                  <a:lnTo>
                    <a:pt x="4683" y="36433"/>
                  </a:lnTo>
                  <a:lnTo>
                    <a:pt x="17462" y="17462"/>
                  </a:lnTo>
                  <a:lnTo>
                    <a:pt x="36433" y="4683"/>
                  </a:lnTo>
                  <a:lnTo>
                    <a:pt x="59689" y="0"/>
                  </a:lnTo>
                  <a:lnTo>
                    <a:pt x="530098" y="0"/>
                  </a:lnTo>
                  <a:lnTo>
                    <a:pt x="553354" y="4683"/>
                  </a:lnTo>
                  <a:lnTo>
                    <a:pt x="572325" y="17462"/>
                  </a:lnTo>
                  <a:lnTo>
                    <a:pt x="585104" y="36433"/>
                  </a:lnTo>
                  <a:lnTo>
                    <a:pt x="589788" y="59689"/>
                  </a:lnTo>
                  <a:lnTo>
                    <a:pt x="589788" y="298450"/>
                  </a:lnTo>
                  <a:lnTo>
                    <a:pt x="585104" y="321706"/>
                  </a:lnTo>
                  <a:lnTo>
                    <a:pt x="572325" y="340677"/>
                  </a:lnTo>
                  <a:lnTo>
                    <a:pt x="553354" y="353456"/>
                  </a:lnTo>
                  <a:lnTo>
                    <a:pt x="530098" y="358139"/>
                  </a:lnTo>
                  <a:lnTo>
                    <a:pt x="59689" y="358139"/>
                  </a:lnTo>
                  <a:lnTo>
                    <a:pt x="36433" y="353456"/>
                  </a:lnTo>
                  <a:lnTo>
                    <a:pt x="17462" y="340677"/>
                  </a:lnTo>
                  <a:lnTo>
                    <a:pt x="4683" y="321706"/>
                  </a:lnTo>
                  <a:lnTo>
                    <a:pt x="0" y="298450"/>
                  </a:lnTo>
                  <a:lnTo>
                    <a:pt x="0" y="59689"/>
                  </a:lnTo>
                  <a:close/>
                </a:path>
              </a:pathLst>
            </a:custGeom>
            <a:ln w="1524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0" name="object 17">
              <a:extLst>
                <a:ext uri="{FF2B5EF4-FFF2-40B4-BE49-F238E27FC236}">
                  <a16:creationId xmlns:a16="http://schemas.microsoft.com/office/drawing/2014/main" id="{6814973C-E372-0144-8B9D-CF556BA47684}"/>
                </a:ext>
              </a:extLst>
            </p:cNvPr>
            <p:cNvSpPr/>
            <p:nvPr/>
          </p:nvSpPr>
          <p:spPr>
            <a:xfrm>
              <a:off x="3411854" y="2287142"/>
              <a:ext cx="330708" cy="1725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1" name="object 18">
              <a:extLst>
                <a:ext uri="{FF2B5EF4-FFF2-40B4-BE49-F238E27FC236}">
                  <a16:creationId xmlns:a16="http://schemas.microsoft.com/office/drawing/2014/main" id="{18E39945-15B7-8043-B205-54BD4DE39B21}"/>
                </a:ext>
              </a:extLst>
            </p:cNvPr>
            <p:cNvSpPr/>
            <p:nvPr/>
          </p:nvSpPr>
          <p:spPr>
            <a:xfrm>
              <a:off x="4190238" y="3132963"/>
              <a:ext cx="443865" cy="268605"/>
            </a:xfrm>
            <a:custGeom>
              <a:avLst/>
              <a:gdLst/>
              <a:ahLst/>
              <a:cxnLst/>
              <a:rect l="l" t="t" r="r" b="b"/>
              <a:pathLst>
                <a:path w="591820" h="358139">
                  <a:moveTo>
                    <a:pt x="0" y="59690"/>
                  </a:moveTo>
                  <a:lnTo>
                    <a:pt x="4683" y="36433"/>
                  </a:lnTo>
                  <a:lnTo>
                    <a:pt x="17462" y="17462"/>
                  </a:lnTo>
                  <a:lnTo>
                    <a:pt x="36433" y="4683"/>
                  </a:lnTo>
                  <a:lnTo>
                    <a:pt x="59689" y="0"/>
                  </a:lnTo>
                  <a:lnTo>
                    <a:pt x="531621" y="0"/>
                  </a:lnTo>
                  <a:lnTo>
                    <a:pt x="554878" y="4683"/>
                  </a:lnTo>
                  <a:lnTo>
                    <a:pt x="573849" y="17462"/>
                  </a:lnTo>
                  <a:lnTo>
                    <a:pt x="586628" y="36433"/>
                  </a:lnTo>
                  <a:lnTo>
                    <a:pt x="591312" y="59690"/>
                  </a:lnTo>
                  <a:lnTo>
                    <a:pt x="591312" y="298450"/>
                  </a:lnTo>
                  <a:lnTo>
                    <a:pt x="586628" y="321706"/>
                  </a:lnTo>
                  <a:lnTo>
                    <a:pt x="573849" y="340677"/>
                  </a:lnTo>
                  <a:lnTo>
                    <a:pt x="554878" y="353456"/>
                  </a:lnTo>
                  <a:lnTo>
                    <a:pt x="531621" y="358140"/>
                  </a:lnTo>
                  <a:lnTo>
                    <a:pt x="59689" y="358140"/>
                  </a:lnTo>
                  <a:lnTo>
                    <a:pt x="36433" y="353456"/>
                  </a:lnTo>
                  <a:lnTo>
                    <a:pt x="17462" y="340677"/>
                  </a:lnTo>
                  <a:lnTo>
                    <a:pt x="4683" y="321706"/>
                  </a:lnTo>
                  <a:lnTo>
                    <a:pt x="0" y="298450"/>
                  </a:lnTo>
                  <a:lnTo>
                    <a:pt x="0" y="59690"/>
                  </a:lnTo>
                  <a:close/>
                </a:path>
              </a:pathLst>
            </a:custGeom>
            <a:ln w="1523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2" name="object 19">
              <a:extLst>
                <a:ext uri="{FF2B5EF4-FFF2-40B4-BE49-F238E27FC236}">
                  <a16:creationId xmlns:a16="http://schemas.microsoft.com/office/drawing/2014/main" id="{1793956B-9615-1545-9E0F-2D7BEB431F95}"/>
                </a:ext>
              </a:extLst>
            </p:cNvPr>
            <p:cNvSpPr/>
            <p:nvPr/>
          </p:nvSpPr>
          <p:spPr>
            <a:xfrm>
              <a:off x="3874769" y="3179825"/>
              <a:ext cx="177165" cy="1725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3" name="object 20">
              <a:extLst>
                <a:ext uri="{FF2B5EF4-FFF2-40B4-BE49-F238E27FC236}">
                  <a16:creationId xmlns:a16="http://schemas.microsoft.com/office/drawing/2014/main" id="{99442D81-84DC-4D4E-97F1-F275642EEAAA}"/>
                </a:ext>
              </a:extLst>
            </p:cNvPr>
            <p:cNvSpPr/>
            <p:nvPr/>
          </p:nvSpPr>
          <p:spPr>
            <a:xfrm>
              <a:off x="4633723" y="3238310"/>
              <a:ext cx="265271" cy="57150"/>
            </a:xfrm>
            <a:custGeom>
              <a:avLst/>
              <a:gdLst/>
              <a:ahLst/>
              <a:cxnLst/>
              <a:rect l="l" t="t" r="r" b="b"/>
              <a:pathLst>
                <a:path w="353695" h="76200">
                  <a:moveTo>
                    <a:pt x="338331" y="30479"/>
                  </a:moveTo>
                  <a:lnTo>
                    <a:pt x="289687" y="30479"/>
                  </a:lnTo>
                  <a:lnTo>
                    <a:pt x="289813" y="45719"/>
                  </a:lnTo>
                  <a:lnTo>
                    <a:pt x="277012" y="45764"/>
                  </a:lnTo>
                  <a:lnTo>
                    <a:pt x="277113" y="76199"/>
                  </a:lnTo>
                  <a:lnTo>
                    <a:pt x="353187" y="37845"/>
                  </a:lnTo>
                  <a:lnTo>
                    <a:pt x="338331" y="30479"/>
                  </a:lnTo>
                  <a:close/>
                </a:path>
                <a:path w="353695" h="76200">
                  <a:moveTo>
                    <a:pt x="276961" y="30524"/>
                  </a:moveTo>
                  <a:lnTo>
                    <a:pt x="0" y="31495"/>
                  </a:lnTo>
                  <a:lnTo>
                    <a:pt x="0" y="46735"/>
                  </a:lnTo>
                  <a:lnTo>
                    <a:pt x="277012" y="45764"/>
                  </a:lnTo>
                  <a:lnTo>
                    <a:pt x="276961" y="30524"/>
                  </a:lnTo>
                  <a:close/>
                </a:path>
                <a:path w="353695" h="76200">
                  <a:moveTo>
                    <a:pt x="289687" y="30479"/>
                  </a:moveTo>
                  <a:lnTo>
                    <a:pt x="276961" y="30524"/>
                  </a:lnTo>
                  <a:lnTo>
                    <a:pt x="277012" y="45764"/>
                  </a:lnTo>
                  <a:lnTo>
                    <a:pt x="289813" y="45719"/>
                  </a:lnTo>
                  <a:lnTo>
                    <a:pt x="289687" y="30479"/>
                  </a:lnTo>
                  <a:close/>
                </a:path>
                <a:path w="353695" h="76200">
                  <a:moveTo>
                    <a:pt x="276859" y="0"/>
                  </a:moveTo>
                  <a:lnTo>
                    <a:pt x="276961" y="30524"/>
                  </a:lnTo>
                  <a:lnTo>
                    <a:pt x="338331" y="30479"/>
                  </a:lnTo>
                  <a:lnTo>
                    <a:pt x="27685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4" name="object 21">
              <a:extLst>
                <a:ext uri="{FF2B5EF4-FFF2-40B4-BE49-F238E27FC236}">
                  <a16:creationId xmlns:a16="http://schemas.microsoft.com/office/drawing/2014/main" id="{F8E5AFF3-7447-6246-8783-F3D416135668}"/>
                </a:ext>
              </a:extLst>
            </p:cNvPr>
            <p:cNvSpPr/>
            <p:nvPr/>
          </p:nvSpPr>
          <p:spPr>
            <a:xfrm>
              <a:off x="4046220" y="3238690"/>
              <a:ext cx="144208" cy="571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5" name="object 22">
              <a:extLst>
                <a:ext uri="{FF2B5EF4-FFF2-40B4-BE49-F238E27FC236}">
                  <a16:creationId xmlns:a16="http://schemas.microsoft.com/office/drawing/2014/main" id="{B12E38D9-BF56-2143-A354-32870C2F891E}"/>
                </a:ext>
              </a:extLst>
            </p:cNvPr>
            <p:cNvSpPr/>
            <p:nvPr/>
          </p:nvSpPr>
          <p:spPr>
            <a:xfrm>
              <a:off x="5400105" y="2306004"/>
              <a:ext cx="166877" cy="1611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6" name="object 23">
              <a:extLst>
                <a:ext uri="{FF2B5EF4-FFF2-40B4-BE49-F238E27FC236}">
                  <a16:creationId xmlns:a16="http://schemas.microsoft.com/office/drawing/2014/main" id="{7AB14ED5-DDCF-504F-A3BD-B2D8D03A949C}"/>
                </a:ext>
              </a:extLst>
            </p:cNvPr>
            <p:cNvSpPr/>
            <p:nvPr/>
          </p:nvSpPr>
          <p:spPr>
            <a:xfrm>
              <a:off x="5400105" y="2306004"/>
              <a:ext cx="167164" cy="161449"/>
            </a:xfrm>
            <a:custGeom>
              <a:avLst/>
              <a:gdLst/>
              <a:ahLst/>
              <a:cxnLst/>
              <a:rect l="l" t="t" r="r" b="b"/>
              <a:pathLst>
                <a:path w="222885" h="215264">
                  <a:moveTo>
                    <a:pt x="0" y="107441"/>
                  </a:moveTo>
                  <a:lnTo>
                    <a:pt x="8739" y="65633"/>
                  </a:lnTo>
                  <a:lnTo>
                    <a:pt x="32575" y="31480"/>
                  </a:lnTo>
                  <a:lnTo>
                    <a:pt x="67937" y="8447"/>
                  </a:lnTo>
                  <a:lnTo>
                    <a:pt x="111251" y="0"/>
                  </a:lnTo>
                  <a:lnTo>
                    <a:pt x="154566" y="8447"/>
                  </a:lnTo>
                  <a:lnTo>
                    <a:pt x="189928" y="31480"/>
                  </a:lnTo>
                  <a:lnTo>
                    <a:pt x="213764" y="65633"/>
                  </a:lnTo>
                  <a:lnTo>
                    <a:pt x="222503" y="107441"/>
                  </a:lnTo>
                  <a:lnTo>
                    <a:pt x="213764" y="149250"/>
                  </a:lnTo>
                  <a:lnTo>
                    <a:pt x="189928" y="183403"/>
                  </a:lnTo>
                  <a:lnTo>
                    <a:pt x="154566" y="206436"/>
                  </a:lnTo>
                  <a:lnTo>
                    <a:pt x="111251" y="214883"/>
                  </a:lnTo>
                  <a:lnTo>
                    <a:pt x="67937" y="206436"/>
                  </a:lnTo>
                  <a:lnTo>
                    <a:pt x="32575" y="183403"/>
                  </a:lnTo>
                  <a:lnTo>
                    <a:pt x="8739" y="149250"/>
                  </a:lnTo>
                  <a:lnTo>
                    <a:pt x="0" y="107441"/>
                  </a:lnTo>
                  <a:close/>
                </a:path>
              </a:pathLst>
            </a:custGeom>
            <a:ln w="4114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7" name="object 24">
              <a:extLst>
                <a:ext uri="{FF2B5EF4-FFF2-40B4-BE49-F238E27FC236}">
                  <a16:creationId xmlns:a16="http://schemas.microsoft.com/office/drawing/2014/main" id="{C3A8D44A-1C6C-BE43-8E75-0621BA2918ED}"/>
                </a:ext>
              </a:extLst>
            </p:cNvPr>
            <p:cNvSpPr/>
            <p:nvPr/>
          </p:nvSpPr>
          <p:spPr>
            <a:xfrm>
              <a:off x="4892613" y="3186114"/>
              <a:ext cx="165734" cy="161449"/>
            </a:xfrm>
            <a:custGeom>
              <a:avLst/>
              <a:gdLst/>
              <a:ahLst/>
              <a:cxnLst/>
              <a:rect l="l" t="t" r="r" b="b"/>
              <a:pathLst>
                <a:path w="220979" h="215264">
                  <a:moveTo>
                    <a:pt x="0" y="107442"/>
                  </a:moveTo>
                  <a:lnTo>
                    <a:pt x="8691" y="65633"/>
                  </a:lnTo>
                  <a:lnTo>
                    <a:pt x="32384" y="31480"/>
                  </a:lnTo>
                  <a:lnTo>
                    <a:pt x="67508" y="8447"/>
                  </a:lnTo>
                  <a:lnTo>
                    <a:pt x="110489" y="0"/>
                  </a:lnTo>
                  <a:lnTo>
                    <a:pt x="153471" y="8447"/>
                  </a:lnTo>
                  <a:lnTo>
                    <a:pt x="188594" y="31480"/>
                  </a:lnTo>
                  <a:lnTo>
                    <a:pt x="212288" y="65633"/>
                  </a:lnTo>
                  <a:lnTo>
                    <a:pt x="220979" y="107442"/>
                  </a:lnTo>
                  <a:lnTo>
                    <a:pt x="212288" y="149250"/>
                  </a:lnTo>
                  <a:lnTo>
                    <a:pt x="188595" y="183403"/>
                  </a:lnTo>
                  <a:lnTo>
                    <a:pt x="153471" y="206436"/>
                  </a:lnTo>
                  <a:lnTo>
                    <a:pt x="110489" y="214883"/>
                  </a:lnTo>
                  <a:lnTo>
                    <a:pt x="67508" y="206436"/>
                  </a:lnTo>
                  <a:lnTo>
                    <a:pt x="32385" y="183403"/>
                  </a:lnTo>
                  <a:lnTo>
                    <a:pt x="8691" y="149250"/>
                  </a:lnTo>
                  <a:lnTo>
                    <a:pt x="0" y="107442"/>
                  </a:lnTo>
                  <a:close/>
                </a:path>
              </a:pathLst>
            </a:custGeom>
            <a:ln w="4114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8" name="object 25">
              <a:extLst>
                <a:ext uri="{FF2B5EF4-FFF2-40B4-BE49-F238E27FC236}">
                  <a16:creationId xmlns:a16="http://schemas.microsoft.com/office/drawing/2014/main" id="{03DBA317-4B0D-BC41-B8E8-B54778EA58DE}"/>
                </a:ext>
              </a:extLst>
            </p:cNvPr>
            <p:cNvSpPr/>
            <p:nvPr/>
          </p:nvSpPr>
          <p:spPr>
            <a:xfrm>
              <a:off x="4752595" y="2250567"/>
              <a:ext cx="442436" cy="270034"/>
            </a:xfrm>
            <a:custGeom>
              <a:avLst/>
              <a:gdLst/>
              <a:ahLst/>
              <a:cxnLst/>
              <a:rect l="l" t="t" r="r" b="b"/>
              <a:pathLst>
                <a:path w="589914" h="360045">
                  <a:moveTo>
                    <a:pt x="529844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4"/>
                  </a:lnTo>
                  <a:lnTo>
                    <a:pt x="529844" y="359664"/>
                  </a:lnTo>
                  <a:lnTo>
                    <a:pt x="553194" y="354959"/>
                  </a:lnTo>
                  <a:lnTo>
                    <a:pt x="572246" y="342122"/>
                  </a:lnTo>
                  <a:lnTo>
                    <a:pt x="585083" y="323070"/>
                  </a:lnTo>
                  <a:lnTo>
                    <a:pt x="589788" y="299720"/>
                  </a:lnTo>
                  <a:lnTo>
                    <a:pt x="589788" y="59944"/>
                  </a:lnTo>
                  <a:lnTo>
                    <a:pt x="585083" y="36593"/>
                  </a:lnTo>
                  <a:lnTo>
                    <a:pt x="572246" y="17541"/>
                  </a:lnTo>
                  <a:lnTo>
                    <a:pt x="553194" y="4704"/>
                  </a:lnTo>
                  <a:lnTo>
                    <a:pt x="529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9" name="object 26">
              <a:extLst>
                <a:ext uri="{FF2B5EF4-FFF2-40B4-BE49-F238E27FC236}">
                  <a16:creationId xmlns:a16="http://schemas.microsoft.com/office/drawing/2014/main" id="{E0FD8AEA-4776-A14F-9031-0599765E0452}"/>
                </a:ext>
              </a:extLst>
            </p:cNvPr>
            <p:cNvSpPr/>
            <p:nvPr/>
          </p:nvSpPr>
          <p:spPr>
            <a:xfrm>
              <a:off x="4752595" y="2250567"/>
              <a:ext cx="442436" cy="270034"/>
            </a:xfrm>
            <a:custGeom>
              <a:avLst/>
              <a:gdLst/>
              <a:ahLst/>
              <a:cxnLst/>
              <a:rect l="l" t="t" r="r" b="b"/>
              <a:pathLst>
                <a:path w="589914" h="360045">
                  <a:moveTo>
                    <a:pt x="0" y="59944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4" y="0"/>
                  </a:lnTo>
                  <a:lnTo>
                    <a:pt x="529844" y="0"/>
                  </a:lnTo>
                  <a:lnTo>
                    <a:pt x="553194" y="4704"/>
                  </a:lnTo>
                  <a:lnTo>
                    <a:pt x="572246" y="17541"/>
                  </a:lnTo>
                  <a:lnTo>
                    <a:pt x="585083" y="36593"/>
                  </a:lnTo>
                  <a:lnTo>
                    <a:pt x="589788" y="59944"/>
                  </a:lnTo>
                  <a:lnTo>
                    <a:pt x="589788" y="299720"/>
                  </a:lnTo>
                  <a:lnTo>
                    <a:pt x="585083" y="323070"/>
                  </a:lnTo>
                  <a:lnTo>
                    <a:pt x="572246" y="342122"/>
                  </a:lnTo>
                  <a:lnTo>
                    <a:pt x="553194" y="354959"/>
                  </a:lnTo>
                  <a:lnTo>
                    <a:pt x="529844" y="359664"/>
                  </a:lnTo>
                  <a:lnTo>
                    <a:pt x="59944" y="359664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</a:pathLst>
            </a:custGeom>
            <a:ln w="1524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0" name="object 27">
              <a:extLst>
                <a:ext uri="{FF2B5EF4-FFF2-40B4-BE49-F238E27FC236}">
                  <a16:creationId xmlns:a16="http://schemas.microsoft.com/office/drawing/2014/main" id="{E22490D2-3771-3B46-AD7B-60B59059862F}"/>
                </a:ext>
              </a:extLst>
            </p:cNvPr>
            <p:cNvSpPr/>
            <p:nvPr/>
          </p:nvSpPr>
          <p:spPr>
            <a:xfrm>
              <a:off x="3935445" y="2509457"/>
              <a:ext cx="58579" cy="676751"/>
            </a:xfrm>
            <a:custGeom>
              <a:avLst/>
              <a:gdLst/>
              <a:ahLst/>
              <a:cxnLst/>
              <a:rect l="l" t="t" r="r" b="b"/>
              <a:pathLst>
                <a:path w="78104" h="902335">
                  <a:moveTo>
                    <a:pt x="25907" y="824103"/>
                  </a:moveTo>
                  <a:lnTo>
                    <a:pt x="0" y="824103"/>
                  </a:lnTo>
                  <a:lnTo>
                    <a:pt x="38862" y="901827"/>
                  </a:lnTo>
                  <a:lnTo>
                    <a:pt x="71247" y="837057"/>
                  </a:lnTo>
                  <a:lnTo>
                    <a:pt x="25907" y="837057"/>
                  </a:lnTo>
                  <a:lnTo>
                    <a:pt x="25907" y="824103"/>
                  </a:lnTo>
                  <a:close/>
                </a:path>
                <a:path w="78104" h="902335">
                  <a:moveTo>
                    <a:pt x="25907" y="450850"/>
                  </a:moveTo>
                  <a:lnTo>
                    <a:pt x="25907" y="837057"/>
                  </a:lnTo>
                  <a:lnTo>
                    <a:pt x="51815" y="837057"/>
                  </a:lnTo>
                  <a:lnTo>
                    <a:pt x="51815" y="463804"/>
                  </a:lnTo>
                  <a:lnTo>
                    <a:pt x="38862" y="463804"/>
                  </a:lnTo>
                  <a:lnTo>
                    <a:pt x="25907" y="450850"/>
                  </a:lnTo>
                  <a:close/>
                </a:path>
                <a:path w="78104" h="902335">
                  <a:moveTo>
                    <a:pt x="77724" y="824103"/>
                  </a:moveTo>
                  <a:lnTo>
                    <a:pt x="51815" y="824103"/>
                  </a:lnTo>
                  <a:lnTo>
                    <a:pt x="51815" y="837057"/>
                  </a:lnTo>
                  <a:lnTo>
                    <a:pt x="71247" y="837057"/>
                  </a:lnTo>
                  <a:lnTo>
                    <a:pt x="77724" y="824103"/>
                  </a:lnTo>
                  <a:close/>
                </a:path>
                <a:path w="78104" h="902335">
                  <a:moveTo>
                    <a:pt x="51688" y="0"/>
                  </a:moveTo>
                  <a:lnTo>
                    <a:pt x="25780" y="0"/>
                  </a:lnTo>
                  <a:lnTo>
                    <a:pt x="25780" y="463804"/>
                  </a:lnTo>
                  <a:lnTo>
                    <a:pt x="25907" y="450850"/>
                  </a:lnTo>
                  <a:lnTo>
                    <a:pt x="51688" y="450850"/>
                  </a:lnTo>
                  <a:lnTo>
                    <a:pt x="38735" y="437896"/>
                  </a:lnTo>
                  <a:lnTo>
                    <a:pt x="51688" y="437896"/>
                  </a:lnTo>
                  <a:lnTo>
                    <a:pt x="51688" y="0"/>
                  </a:lnTo>
                  <a:close/>
                </a:path>
                <a:path w="78104" h="902335">
                  <a:moveTo>
                    <a:pt x="51815" y="450850"/>
                  </a:moveTo>
                  <a:lnTo>
                    <a:pt x="25907" y="450850"/>
                  </a:lnTo>
                  <a:lnTo>
                    <a:pt x="38862" y="463804"/>
                  </a:lnTo>
                  <a:lnTo>
                    <a:pt x="51815" y="463804"/>
                  </a:lnTo>
                  <a:lnTo>
                    <a:pt x="51815" y="450850"/>
                  </a:lnTo>
                  <a:close/>
                </a:path>
                <a:path w="78104" h="902335">
                  <a:moveTo>
                    <a:pt x="51688" y="437896"/>
                  </a:moveTo>
                  <a:lnTo>
                    <a:pt x="38735" y="437896"/>
                  </a:lnTo>
                  <a:lnTo>
                    <a:pt x="51688" y="450850"/>
                  </a:lnTo>
                  <a:lnTo>
                    <a:pt x="51688" y="437896"/>
                  </a:lnTo>
                  <a:close/>
                </a:path>
                <a:path w="78104" h="902335">
                  <a:moveTo>
                    <a:pt x="51815" y="437896"/>
                  </a:moveTo>
                  <a:lnTo>
                    <a:pt x="51688" y="450850"/>
                  </a:lnTo>
                  <a:lnTo>
                    <a:pt x="51815" y="437896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1" name="object 28">
              <a:extLst>
                <a:ext uri="{FF2B5EF4-FFF2-40B4-BE49-F238E27FC236}">
                  <a16:creationId xmlns:a16="http://schemas.microsoft.com/office/drawing/2014/main" id="{C169214F-9E8D-6943-8EC4-0177074DFCA7}"/>
                </a:ext>
              </a:extLst>
            </p:cNvPr>
            <p:cNvSpPr/>
            <p:nvPr/>
          </p:nvSpPr>
          <p:spPr>
            <a:xfrm>
              <a:off x="4944618" y="2520886"/>
              <a:ext cx="58579" cy="665798"/>
            </a:xfrm>
            <a:custGeom>
              <a:avLst/>
              <a:gdLst/>
              <a:ahLst/>
              <a:cxnLst/>
              <a:rect l="l" t="t" r="r" b="b"/>
              <a:pathLst>
                <a:path w="78104" h="887729">
                  <a:moveTo>
                    <a:pt x="27812" y="443864"/>
                  </a:moveTo>
                  <a:lnTo>
                    <a:pt x="27812" y="887602"/>
                  </a:lnTo>
                  <a:lnTo>
                    <a:pt x="53721" y="887602"/>
                  </a:lnTo>
                  <a:lnTo>
                    <a:pt x="53721" y="456818"/>
                  </a:lnTo>
                  <a:lnTo>
                    <a:pt x="40766" y="456818"/>
                  </a:lnTo>
                  <a:lnTo>
                    <a:pt x="27812" y="443864"/>
                  </a:lnTo>
                  <a:close/>
                </a:path>
                <a:path w="78104" h="887729">
                  <a:moveTo>
                    <a:pt x="51815" y="64769"/>
                  </a:moveTo>
                  <a:lnTo>
                    <a:pt x="25908" y="64769"/>
                  </a:lnTo>
                  <a:lnTo>
                    <a:pt x="25908" y="456818"/>
                  </a:lnTo>
                  <a:lnTo>
                    <a:pt x="27812" y="456818"/>
                  </a:lnTo>
                  <a:lnTo>
                    <a:pt x="27812" y="443864"/>
                  </a:lnTo>
                  <a:lnTo>
                    <a:pt x="51815" y="443864"/>
                  </a:lnTo>
                  <a:lnTo>
                    <a:pt x="38862" y="430910"/>
                  </a:lnTo>
                  <a:lnTo>
                    <a:pt x="51815" y="430910"/>
                  </a:lnTo>
                  <a:lnTo>
                    <a:pt x="51815" y="64769"/>
                  </a:lnTo>
                  <a:close/>
                </a:path>
                <a:path w="78104" h="887729">
                  <a:moveTo>
                    <a:pt x="53721" y="430910"/>
                  </a:moveTo>
                  <a:lnTo>
                    <a:pt x="51815" y="430910"/>
                  </a:lnTo>
                  <a:lnTo>
                    <a:pt x="51815" y="443864"/>
                  </a:lnTo>
                  <a:lnTo>
                    <a:pt x="27812" y="443864"/>
                  </a:lnTo>
                  <a:lnTo>
                    <a:pt x="40766" y="456818"/>
                  </a:lnTo>
                  <a:lnTo>
                    <a:pt x="53721" y="456818"/>
                  </a:lnTo>
                  <a:lnTo>
                    <a:pt x="53721" y="430910"/>
                  </a:lnTo>
                  <a:close/>
                </a:path>
                <a:path w="78104" h="887729">
                  <a:moveTo>
                    <a:pt x="51815" y="430910"/>
                  </a:moveTo>
                  <a:lnTo>
                    <a:pt x="38862" y="430910"/>
                  </a:lnTo>
                  <a:lnTo>
                    <a:pt x="51815" y="443864"/>
                  </a:lnTo>
                  <a:lnTo>
                    <a:pt x="51815" y="430910"/>
                  </a:lnTo>
                  <a:close/>
                </a:path>
                <a:path w="78104" h="887729">
                  <a:moveTo>
                    <a:pt x="38862" y="0"/>
                  </a:moveTo>
                  <a:lnTo>
                    <a:pt x="0" y="77723"/>
                  </a:lnTo>
                  <a:lnTo>
                    <a:pt x="25908" y="77723"/>
                  </a:lnTo>
                  <a:lnTo>
                    <a:pt x="25908" y="64769"/>
                  </a:lnTo>
                  <a:lnTo>
                    <a:pt x="71247" y="64769"/>
                  </a:lnTo>
                  <a:lnTo>
                    <a:pt x="38862" y="0"/>
                  </a:lnTo>
                  <a:close/>
                </a:path>
                <a:path w="78104" h="887729">
                  <a:moveTo>
                    <a:pt x="71247" y="64769"/>
                  </a:moveTo>
                  <a:lnTo>
                    <a:pt x="51815" y="64769"/>
                  </a:lnTo>
                  <a:lnTo>
                    <a:pt x="51815" y="77723"/>
                  </a:lnTo>
                  <a:lnTo>
                    <a:pt x="77724" y="77723"/>
                  </a:lnTo>
                  <a:lnTo>
                    <a:pt x="71247" y="6476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2" name="object 29">
              <a:extLst>
                <a:ext uri="{FF2B5EF4-FFF2-40B4-BE49-F238E27FC236}">
                  <a16:creationId xmlns:a16="http://schemas.microsoft.com/office/drawing/2014/main" id="{039263B9-0DD8-B847-9448-0A6892E0CFFA}"/>
                </a:ext>
              </a:extLst>
            </p:cNvPr>
            <p:cNvSpPr/>
            <p:nvPr/>
          </p:nvSpPr>
          <p:spPr>
            <a:xfrm>
              <a:off x="5194935" y="2357057"/>
              <a:ext cx="205264" cy="57150"/>
            </a:xfrm>
            <a:custGeom>
              <a:avLst/>
              <a:gdLst/>
              <a:ahLst/>
              <a:cxnLst/>
              <a:rect l="l" t="t" r="r" b="b"/>
              <a:pathLst>
                <a:path w="273685" h="76200">
                  <a:moveTo>
                    <a:pt x="197104" y="0"/>
                  </a:moveTo>
                  <a:lnTo>
                    <a:pt x="197104" y="76200"/>
                  </a:lnTo>
                  <a:lnTo>
                    <a:pt x="258063" y="45720"/>
                  </a:lnTo>
                  <a:lnTo>
                    <a:pt x="209804" y="45720"/>
                  </a:lnTo>
                  <a:lnTo>
                    <a:pt x="209804" y="30480"/>
                  </a:lnTo>
                  <a:lnTo>
                    <a:pt x="258064" y="30480"/>
                  </a:lnTo>
                  <a:lnTo>
                    <a:pt x="197104" y="0"/>
                  </a:lnTo>
                  <a:close/>
                </a:path>
                <a:path w="273685" h="76200">
                  <a:moveTo>
                    <a:pt x="129032" y="37846"/>
                  </a:moveTo>
                  <a:lnTo>
                    <a:pt x="129032" y="45720"/>
                  </a:lnTo>
                  <a:lnTo>
                    <a:pt x="197104" y="45720"/>
                  </a:lnTo>
                  <a:lnTo>
                    <a:pt x="197104" y="45466"/>
                  </a:lnTo>
                  <a:lnTo>
                    <a:pt x="136652" y="45466"/>
                  </a:lnTo>
                  <a:lnTo>
                    <a:pt x="129032" y="37846"/>
                  </a:lnTo>
                  <a:close/>
                </a:path>
                <a:path w="273685" h="76200">
                  <a:moveTo>
                    <a:pt x="258064" y="30480"/>
                  </a:moveTo>
                  <a:lnTo>
                    <a:pt x="209804" y="30480"/>
                  </a:lnTo>
                  <a:lnTo>
                    <a:pt x="209804" y="45720"/>
                  </a:lnTo>
                  <a:lnTo>
                    <a:pt x="258063" y="45720"/>
                  </a:lnTo>
                  <a:lnTo>
                    <a:pt x="273304" y="38100"/>
                  </a:lnTo>
                  <a:lnTo>
                    <a:pt x="258064" y="30480"/>
                  </a:lnTo>
                  <a:close/>
                </a:path>
                <a:path w="273685" h="76200">
                  <a:moveTo>
                    <a:pt x="144272" y="30225"/>
                  </a:moveTo>
                  <a:lnTo>
                    <a:pt x="0" y="30225"/>
                  </a:lnTo>
                  <a:lnTo>
                    <a:pt x="0" y="45466"/>
                  </a:lnTo>
                  <a:lnTo>
                    <a:pt x="129032" y="45466"/>
                  </a:lnTo>
                  <a:lnTo>
                    <a:pt x="129032" y="37846"/>
                  </a:lnTo>
                  <a:lnTo>
                    <a:pt x="144018" y="37846"/>
                  </a:lnTo>
                  <a:lnTo>
                    <a:pt x="136652" y="30480"/>
                  </a:lnTo>
                  <a:lnTo>
                    <a:pt x="144272" y="30480"/>
                  </a:lnTo>
                  <a:lnTo>
                    <a:pt x="144272" y="30225"/>
                  </a:lnTo>
                  <a:close/>
                </a:path>
                <a:path w="273685" h="76200">
                  <a:moveTo>
                    <a:pt x="144018" y="37846"/>
                  </a:moveTo>
                  <a:lnTo>
                    <a:pt x="129032" y="37846"/>
                  </a:lnTo>
                  <a:lnTo>
                    <a:pt x="136652" y="45466"/>
                  </a:lnTo>
                  <a:lnTo>
                    <a:pt x="197104" y="45466"/>
                  </a:lnTo>
                  <a:lnTo>
                    <a:pt x="197104" y="38100"/>
                  </a:lnTo>
                  <a:lnTo>
                    <a:pt x="144272" y="38100"/>
                  </a:lnTo>
                  <a:lnTo>
                    <a:pt x="144018" y="37846"/>
                  </a:lnTo>
                  <a:close/>
                </a:path>
                <a:path w="273685" h="76200">
                  <a:moveTo>
                    <a:pt x="144272" y="30480"/>
                  </a:moveTo>
                  <a:lnTo>
                    <a:pt x="136652" y="30480"/>
                  </a:lnTo>
                  <a:lnTo>
                    <a:pt x="144272" y="38100"/>
                  </a:lnTo>
                  <a:lnTo>
                    <a:pt x="144272" y="30480"/>
                  </a:lnTo>
                  <a:close/>
                </a:path>
                <a:path w="273685" h="76200">
                  <a:moveTo>
                    <a:pt x="197104" y="30480"/>
                  </a:moveTo>
                  <a:lnTo>
                    <a:pt x="144272" y="30480"/>
                  </a:lnTo>
                  <a:lnTo>
                    <a:pt x="144272" y="38100"/>
                  </a:lnTo>
                  <a:lnTo>
                    <a:pt x="197104" y="38100"/>
                  </a:lnTo>
                  <a:lnTo>
                    <a:pt x="197104" y="3048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3" name="object 30">
              <a:extLst>
                <a:ext uri="{FF2B5EF4-FFF2-40B4-BE49-F238E27FC236}">
                  <a16:creationId xmlns:a16="http://schemas.microsoft.com/office/drawing/2014/main" id="{D851BEB5-3D86-0B40-ACF5-087B300FB81B}"/>
                </a:ext>
              </a:extLst>
            </p:cNvPr>
            <p:cNvSpPr/>
            <p:nvPr/>
          </p:nvSpPr>
          <p:spPr>
            <a:xfrm>
              <a:off x="2490025" y="2596325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80" h="672464">
                  <a:moveTo>
                    <a:pt x="225933" y="0"/>
                  </a:moveTo>
                  <a:lnTo>
                    <a:pt x="0" y="121031"/>
                  </a:lnTo>
                  <a:lnTo>
                    <a:pt x="202692" y="260858"/>
                  </a:lnTo>
                  <a:lnTo>
                    <a:pt x="133985" y="302006"/>
                  </a:lnTo>
                  <a:lnTo>
                    <a:pt x="326009" y="435229"/>
                  </a:lnTo>
                  <a:lnTo>
                    <a:pt x="267081" y="464058"/>
                  </a:lnTo>
                  <a:lnTo>
                    <a:pt x="576072" y="672084"/>
                  </a:lnTo>
                  <a:lnTo>
                    <a:pt x="393827" y="400685"/>
                  </a:lnTo>
                  <a:lnTo>
                    <a:pt x="442087" y="373634"/>
                  </a:lnTo>
                  <a:lnTo>
                    <a:pt x="294640" y="211455"/>
                  </a:lnTo>
                  <a:lnTo>
                    <a:pt x="343027" y="189230"/>
                  </a:lnTo>
                  <a:lnTo>
                    <a:pt x="22593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4" name="object 31">
              <a:extLst>
                <a:ext uri="{FF2B5EF4-FFF2-40B4-BE49-F238E27FC236}">
                  <a16:creationId xmlns:a16="http://schemas.microsoft.com/office/drawing/2014/main" id="{863062D3-7309-0C43-8E87-79DFA04FCFAC}"/>
                </a:ext>
              </a:extLst>
            </p:cNvPr>
            <p:cNvSpPr/>
            <p:nvPr/>
          </p:nvSpPr>
          <p:spPr>
            <a:xfrm>
              <a:off x="2490025" y="2596325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80" h="672464">
                  <a:moveTo>
                    <a:pt x="225933" y="0"/>
                  </a:moveTo>
                  <a:lnTo>
                    <a:pt x="343027" y="189230"/>
                  </a:lnTo>
                  <a:lnTo>
                    <a:pt x="294640" y="211455"/>
                  </a:lnTo>
                  <a:lnTo>
                    <a:pt x="442087" y="373634"/>
                  </a:lnTo>
                  <a:lnTo>
                    <a:pt x="393827" y="400685"/>
                  </a:lnTo>
                  <a:lnTo>
                    <a:pt x="576072" y="672084"/>
                  </a:lnTo>
                  <a:lnTo>
                    <a:pt x="267081" y="464058"/>
                  </a:lnTo>
                  <a:lnTo>
                    <a:pt x="326009" y="435229"/>
                  </a:lnTo>
                  <a:lnTo>
                    <a:pt x="133985" y="302006"/>
                  </a:lnTo>
                  <a:lnTo>
                    <a:pt x="202692" y="260858"/>
                  </a:lnTo>
                  <a:lnTo>
                    <a:pt x="0" y="121031"/>
                  </a:lnTo>
                  <a:lnTo>
                    <a:pt x="225933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3550435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spc="-4" dirty="0"/>
              <a:t>Zielgruppenorientierte Modellierung</a:t>
            </a:r>
          </a:p>
          <a:p>
            <a:pPr algn="ctr"/>
            <a:r>
              <a:rPr lang="de-DE" sz="1050" spc="-4" dirty="0"/>
              <a:t>Modellverifikation </a:t>
            </a:r>
            <a:r>
              <a:rPr lang="de-DE" sz="1050" dirty="0"/>
              <a:t>der</a:t>
            </a:r>
            <a:r>
              <a:rPr lang="de-DE" sz="1050" spc="15" dirty="0"/>
              <a:t> </a:t>
            </a:r>
            <a:r>
              <a:rPr lang="de-DE" sz="1050" spc="-4" dirty="0"/>
              <a:t>Anwendergruppe</a:t>
            </a:r>
            <a:endParaRPr lang="en-US" sz="1050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59BE2A28-63EA-CD47-865B-E9CB05A16E1E}"/>
              </a:ext>
            </a:extLst>
          </p:cNvPr>
          <p:cNvGrpSpPr/>
          <p:nvPr/>
        </p:nvGrpSpPr>
        <p:grpSpPr>
          <a:xfrm>
            <a:off x="1667727" y="1672977"/>
            <a:ext cx="5808538" cy="3034196"/>
            <a:chOff x="1673326" y="1069841"/>
            <a:chExt cx="5886191" cy="3627604"/>
          </a:xfrm>
        </p:grpSpPr>
        <p:sp>
          <p:nvSpPr>
            <p:cNvPr id="35" name="object 3">
              <a:extLst>
                <a:ext uri="{FF2B5EF4-FFF2-40B4-BE49-F238E27FC236}">
                  <a16:creationId xmlns:a16="http://schemas.microsoft.com/office/drawing/2014/main" id="{69623635-4D79-2748-8832-11A9DABAD2E9}"/>
                </a:ext>
              </a:extLst>
            </p:cNvPr>
            <p:cNvSpPr/>
            <p:nvPr/>
          </p:nvSpPr>
          <p:spPr>
            <a:xfrm>
              <a:off x="1673326" y="1069841"/>
              <a:ext cx="2908988" cy="18848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4">
              <a:extLst>
                <a:ext uri="{FF2B5EF4-FFF2-40B4-BE49-F238E27FC236}">
                  <a16:creationId xmlns:a16="http://schemas.microsoft.com/office/drawing/2014/main" id="{F70D7E0A-FFCD-1042-A20D-8A573EFAF260}"/>
                </a:ext>
              </a:extLst>
            </p:cNvPr>
            <p:cNvSpPr/>
            <p:nvPr/>
          </p:nvSpPr>
          <p:spPr>
            <a:xfrm>
              <a:off x="1679066" y="1075562"/>
              <a:ext cx="2859786" cy="18356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3CD4F811-C778-2748-A366-4E90BF4350A6}"/>
                </a:ext>
              </a:extLst>
            </p:cNvPr>
            <p:cNvSpPr/>
            <p:nvPr/>
          </p:nvSpPr>
          <p:spPr>
            <a:xfrm>
              <a:off x="5544122" y="3922204"/>
              <a:ext cx="796766" cy="472440"/>
            </a:xfrm>
            <a:custGeom>
              <a:avLst/>
              <a:gdLst/>
              <a:ahLst/>
              <a:cxnLst/>
              <a:rect l="l" t="t" r="r" b="b"/>
              <a:pathLst>
                <a:path w="1062354" h="629920">
                  <a:moveTo>
                    <a:pt x="0" y="104902"/>
                  </a:moveTo>
                  <a:lnTo>
                    <a:pt x="8247" y="64079"/>
                  </a:lnTo>
                  <a:lnTo>
                    <a:pt x="30734" y="30734"/>
                  </a:lnTo>
                  <a:lnTo>
                    <a:pt x="64079" y="8247"/>
                  </a:lnTo>
                  <a:lnTo>
                    <a:pt x="104901" y="0"/>
                  </a:lnTo>
                  <a:lnTo>
                    <a:pt x="957326" y="0"/>
                  </a:lnTo>
                  <a:lnTo>
                    <a:pt x="998148" y="8247"/>
                  </a:lnTo>
                  <a:lnTo>
                    <a:pt x="1031494" y="30734"/>
                  </a:lnTo>
                  <a:lnTo>
                    <a:pt x="1053980" y="64079"/>
                  </a:lnTo>
                  <a:lnTo>
                    <a:pt x="1062228" y="104902"/>
                  </a:lnTo>
                  <a:lnTo>
                    <a:pt x="1062228" y="524510"/>
                  </a:lnTo>
                  <a:lnTo>
                    <a:pt x="1053980" y="565343"/>
                  </a:lnTo>
                  <a:lnTo>
                    <a:pt x="1031494" y="598687"/>
                  </a:lnTo>
                  <a:lnTo>
                    <a:pt x="998148" y="621168"/>
                  </a:lnTo>
                  <a:lnTo>
                    <a:pt x="957326" y="629412"/>
                  </a:lnTo>
                  <a:lnTo>
                    <a:pt x="104901" y="629412"/>
                  </a:lnTo>
                  <a:lnTo>
                    <a:pt x="64079" y="621168"/>
                  </a:lnTo>
                  <a:lnTo>
                    <a:pt x="30733" y="598687"/>
                  </a:lnTo>
                  <a:lnTo>
                    <a:pt x="8247" y="565343"/>
                  </a:lnTo>
                  <a:lnTo>
                    <a:pt x="0" y="524510"/>
                  </a:lnTo>
                  <a:lnTo>
                    <a:pt x="0" y="10490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5A0DFFE7-208D-C944-A95B-DBC9DED667EB}"/>
                </a:ext>
              </a:extLst>
            </p:cNvPr>
            <p:cNvSpPr txBox="1"/>
            <p:nvPr/>
          </p:nvSpPr>
          <p:spPr>
            <a:xfrm>
              <a:off x="5635277" y="3992310"/>
              <a:ext cx="613886" cy="342672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 marR="3810" algn="ctr">
                <a:spcBef>
                  <a:spcPts val="75"/>
                </a:spcBef>
              </a:pPr>
              <a:r>
                <a:rPr sz="600" spc="15" dirty="0">
                  <a:latin typeface="Lucida Sans"/>
                  <a:cs typeface="Lucida Sans"/>
                </a:rPr>
                <a:t>W</a:t>
              </a:r>
              <a:r>
                <a:rPr sz="600" spc="4" dirty="0">
                  <a:latin typeface="Lucida Sans"/>
                  <a:cs typeface="Lucida Sans"/>
                </a:rPr>
                <a:t>a</a:t>
              </a:r>
              <a:r>
                <a:rPr sz="600" dirty="0">
                  <a:latin typeface="Lucida Sans"/>
                  <a:cs typeface="Lucida Sans"/>
                </a:rPr>
                <a:t>rene</a:t>
              </a:r>
              <a:r>
                <a:rPr sz="600" spc="-8" dirty="0">
                  <a:latin typeface="Lucida Sans"/>
                  <a:cs typeface="Lucida Sans"/>
                </a:rPr>
                <a:t>i</a:t>
              </a:r>
              <a:r>
                <a:rPr sz="600" dirty="0">
                  <a:latin typeface="Lucida Sans"/>
                  <a:cs typeface="Lucida Sans"/>
                </a:rPr>
                <a:t>ng</a:t>
              </a:r>
              <a:r>
                <a:rPr sz="600" spc="4" dirty="0">
                  <a:latin typeface="Lucida Sans"/>
                  <a:cs typeface="Lucida Sans"/>
                </a:rPr>
                <a:t>a</a:t>
              </a:r>
              <a:r>
                <a:rPr sz="600" dirty="0">
                  <a:latin typeface="Lucida Sans"/>
                  <a:cs typeface="Lucida Sans"/>
                </a:rPr>
                <a:t>ng  </a:t>
              </a:r>
              <a:r>
                <a:rPr sz="600" spc="-4" dirty="0">
                  <a:latin typeface="Lucida Sans"/>
                  <a:cs typeface="Lucida Sans"/>
                </a:rPr>
                <a:t>im </a:t>
              </a:r>
              <a:r>
                <a:rPr sz="600" dirty="0">
                  <a:latin typeface="Lucida Sans"/>
                  <a:cs typeface="Lucida Sans"/>
                </a:rPr>
                <a:t>Lager  buchen</a:t>
              </a:r>
            </a:p>
          </p:txBody>
        </p:sp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65AE79BE-8E39-2B47-B02D-76E7492BA993}"/>
                </a:ext>
              </a:extLst>
            </p:cNvPr>
            <p:cNvSpPr/>
            <p:nvPr/>
          </p:nvSpPr>
          <p:spPr>
            <a:xfrm>
              <a:off x="5544122" y="3058096"/>
              <a:ext cx="796766" cy="472440"/>
            </a:xfrm>
            <a:custGeom>
              <a:avLst/>
              <a:gdLst/>
              <a:ahLst/>
              <a:cxnLst/>
              <a:rect l="l" t="t" r="r" b="b"/>
              <a:pathLst>
                <a:path w="1062354" h="629920">
                  <a:moveTo>
                    <a:pt x="0" y="104901"/>
                  </a:moveTo>
                  <a:lnTo>
                    <a:pt x="8247" y="64079"/>
                  </a:lnTo>
                  <a:lnTo>
                    <a:pt x="30734" y="30734"/>
                  </a:lnTo>
                  <a:lnTo>
                    <a:pt x="64079" y="8247"/>
                  </a:lnTo>
                  <a:lnTo>
                    <a:pt x="104901" y="0"/>
                  </a:lnTo>
                  <a:lnTo>
                    <a:pt x="957326" y="0"/>
                  </a:lnTo>
                  <a:lnTo>
                    <a:pt x="998148" y="8247"/>
                  </a:lnTo>
                  <a:lnTo>
                    <a:pt x="1031494" y="30733"/>
                  </a:lnTo>
                  <a:lnTo>
                    <a:pt x="1053980" y="64079"/>
                  </a:lnTo>
                  <a:lnTo>
                    <a:pt x="1062228" y="104901"/>
                  </a:lnTo>
                  <a:lnTo>
                    <a:pt x="1062228" y="524510"/>
                  </a:lnTo>
                  <a:lnTo>
                    <a:pt x="1053980" y="565332"/>
                  </a:lnTo>
                  <a:lnTo>
                    <a:pt x="1031494" y="598677"/>
                  </a:lnTo>
                  <a:lnTo>
                    <a:pt x="998148" y="621164"/>
                  </a:lnTo>
                  <a:lnTo>
                    <a:pt x="957326" y="629412"/>
                  </a:lnTo>
                  <a:lnTo>
                    <a:pt x="104901" y="629412"/>
                  </a:lnTo>
                  <a:lnTo>
                    <a:pt x="64079" y="621164"/>
                  </a:lnTo>
                  <a:lnTo>
                    <a:pt x="30733" y="598678"/>
                  </a:lnTo>
                  <a:lnTo>
                    <a:pt x="8247" y="565332"/>
                  </a:lnTo>
                  <a:lnTo>
                    <a:pt x="0" y="524510"/>
                  </a:lnTo>
                  <a:lnTo>
                    <a:pt x="0" y="10490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8">
              <a:extLst>
                <a:ext uri="{FF2B5EF4-FFF2-40B4-BE49-F238E27FC236}">
                  <a16:creationId xmlns:a16="http://schemas.microsoft.com/office/drawing/2014/main" id="{2B9760CD-4208-1B40-B7AF-98173B3DDAE3}"/>
                </a:ext>
              </a:extLst>
            </p:cNvPr>
            <p:cNvSpPr txBox="1"/>
            <p:nvPr/>
          </p:nvSpPr>
          <p:spPr>
            <a:xfrm>
              <a:off x="5635277" y="3179445"/>
              <a:ext cx="613886" cy="23228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76676" marR="3810" indent="-67628">
                <a:spcBef>
                  <a:spcPts val="75"/>
                </a:spcBef>
              </a:pPr>
              <a:r>
                <a:rPr sz="600" spc="15" dirty="0">
                  <a:latin typeface="Lucida Sans"/>
                  <a:cs typeface="Lucida Sans"/>
                </a:rPr>
                <a:t>W</a:t>
              </a:r>
              <a:r>
                <a:rPr sz="600" spc="4" dirty="0">
                  <a:latin typeface="Lucida Sans"/>
                  <a:cs typeface="Lucida Sans"/>
                </a:rPr>
                <a:t>a</a:t>
              </a:r>
              <a:r>
                <a:rPr sz="600" dirty="0">
                  <a:latin typeface="Lucida Sans"/>
                  <a:cs typeface="Lucida Sans"/>
                </a:rPr>
                <a:t>rene</a:t>
              </a:r>
              <a:r>
                <a:rPr sz="600" spc="-8" dirty="0">
                  <a:latin typeface="Lucida Sans"/>
                  <a:cs typeface="Lucida Sans"/>
                </a:rPr>
                <a:t>i</a:t>
              </a:r>
              <a:r>
                <a:rPr sz="600" dirty="0">
                  <a:latin typeface="Lucida Sans"/>
                  <a:cs typeface="Lucida Sans"/>
                </a:rPr>
                <a:t>ng</a:t>
              </a:r>
              <a:r>
                <a:rPr sz="600" spc="4" dirty="0">
                  <a:latin typeface="Lucida Sans"/>
                  <a:cs typeface="Lucida Sans"/>
                </a:rPr>
                <a:t>a</a:t>
              </a:r>
              <a:r>
                <a:rPr sz="600" dirty="0">
                  <a:latin typeface="Lucida Sans"/>
                  <a:cs typeface="Lucida Sans"/>
                </a:rPr>
                <a:t>ng  </a:t>
              </a:r>
              <a:r>
                <a:rPr sz="600" spc="-4" dirty="0">
                  <a:latin typeface="Lucida Sans"/>
                  <a:cs typeface="Lucida Sans"/>
                </a:rPr>
                <a:t>fakturieren</a:t>
              </a:r>
              <a:endParaRPr sz="600" dirty="0">
                <a:latin typeface="Lucida Sans"/>
                <a:cs typeface="Lucida Sans"/>
              </a:endParaRPr>
            </a:p>
          </p:txBody>
        </p:sp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092CBA94-F924-AD40-AB4B-25CE2E8911A2}"/>
                </a:ext>
              </a:extLst>
            </p:cNvPr>
            <p:cNvSpPr/>
            <p:nvPr/>
          </p:nvSpPr>
          <p:spPr>
            <a:xfrm>
              <a:off x="6662737" y="3585115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70" h="356870">
                  <a:moveTo>
                    <a:pt x="178180" y="0"/>
                  </a:moveTo>
                  <a:lnTo>
                    <a:pt x="356361" y="178181"/>
                  </a:lnTo>
                  <a:lnTo>
                    <a:pt x="178180" y="356362"/>
                  </a:lnTo>
                  <a:lnTo>
                    <a:pt x="0" y="178181"/>
                  </a:lnTo>
                  <a:lnTo>
                    <a:pt x="17818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10">
              <a:extLst>
                <a:ext uri="{FF2B5EF4-FFF2-40B4-BE49-F238E27FC236}">
                  <a16:creationId xmlns:a16="http://schemas.microsoft.com/office/drawing/2014/main" id="{CCE6B0A5-C748-0345-B05F-6265D05ACF84}"/>
                </a:ext>
              </a:extLst>
            </p:cNvPr>
            <p:cNvSpPr/>
            <p:nvPr/>
          </p:nvSpPr>
          <p:spPr>
            <a:xfrm>
              <a:off x="6795707" y="3634740"/>
              <a:ext cx="0" cy="164783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455"/>
                  </a:lnTo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4435F0CB-64D3-8C4C-94CF-AD944D6618E9}"/>
                </a:ext>
              </a:extLst>
            </p:cNvPr>
            <p:cNvSpPr/>
            <p:nvPr/>
          </p:nvSpPr>
          <p:spPr>
            <a:xfrm>
              <a:off x="6713982" y="3717035"/>
              <a:ext cx="163830" cy="0"/>
            </a:xfrm>
            <a:custGeom>
              <a:avLst/>
              <a:gdLst/>
              <a:ahLst/>
              <a:cxnLst/>
              <a:rect l="l" t="t" r="r" b="b"/>
              <a:pathLst>
                <a:path w="218440">
                  <a:moveTo>
                    <a:pt x="0" y="0"/>
                  </a:moveTo>
                  <a:lnTo>
                    <a:pt x="217931" y="0"/>
                  </a:lnTo>
                </a:path>
              </a:pathLst>
            </a:custGeom>
            <a:ln w="243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12">
              <a:extLst>
                <a:ext uri="{FF2B5EF4-FFF2-40B4-BE49-F238E27FC236}">
                  <a16:creationId xmlns:a16="http://schemas.microsoft.com/office/drawing/2014/main" id="{2CA45014-A6A4-9B46-83D3-238995B97710}"/>
                </a:ext>
              </a:extLst>
            </p:cNvPr>
            <p:cNvSpPr/>
            <p:nvPr/>
          </p:nvSpPr>
          <p:spPr>
            <a:xfrm>
              <a:off x="7289483" y="3586164"/>
              <a:ext cx="270034" cy="270034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31"/>
                  </a:moveTo>
                  <a:lnTo>
                    <a:pt x="6424" y="132027"/>
                  </a:lnTo>
                  <a:lnTo>
                    <a:pt x="24553" y="89069"/>
                  </a:lnTo>
                  <a:lnTo>
                    <a:pt x="52673" y="52673"/>
                  </a:lnTo>
                  <a:lnTo>
                    <a:pt x="89069" y="24553"/>
                  </a:lnTo>
                  <a:lnTo>
                    <a:pt x="132027" y="6424"/>
                  </a:lnTo>
                  <a:lnTo>
                    <a:pt x="179832" y="0"/>
                  </a:lnTo>
                  <a:lnTo>
                    <a:pt x="227636" y="6424"/>
                  </a:lnTo>
                  <a:lnTo>
                    <a:pt x="270594" y="24553"/>
                  </a:lnTo>
                  <a:lnTo>
                    <a:pt x="306990" y="52673"/>
                  </a:lnTo>
                  <a:lnTo>
                    <a:pt x="335110" y="89069"/>
                  </a:lnTo>
                  <a:lnTo>
                    <a:pt x="353239" y="132027"/>
                  </a:lnTo>
                  <a:lnTo>
                    <a:pt x="359664" y="179831"/>
                  </a:lnTo>
                  <a:lnTo>
                    <a:pt x="353239" y="227636"/>
                  </a:lnTo>
                  <a:lnTo>
                    <a:pt x="335110" y="270594"/>
                  </a:lnTo>
                  <a:lnTo>
                    <a:pt x="306990" y="306990"/>
                  </a:lnTo>
                  <a:lnTo>
                    <a:pt x="270594" y="335110"/>
                  </a:lnTo>
                  <a:lnTo>
                    <a:pt x="227636" y="353239"/>
                  </a:lnTo>
                  <a:lnTo>
                    <a:pt x="179832" y="359663"/>
                  </a:lnTo>
                  <a:lnTo>
                    <a:pt x="132027" y="353239"/>
                  </a:lnTo>
                  <a:lnTo>
                    <a:pt x="89069" y="335110"/>
                  </a:lnTo>
                  <a:lnTo>
                    <a:pt x="52673" y="306990"/>
                  </a:lnTo>
                  <a:lnTo>
                    <a:pt x="24553" y="270594"/>
                  </a:lnTo>
                  <a:lnTo>
                    <a:pt x="6424" y="227636"/>
                  </a:lnTo>
                  <a:lnTo>
                    <a:pt x="0" y="17983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13">
              <a:extLst>
                <a:ext uri="{FF2B5EF4-FFF2-40B4-BE49-F238E27FC236}">
                  <a16:creationId xmlns:a16="http://schemas.microsoft.com/office/drawing/2014/main" id="{4FDDF17E-A4A9-E74F-AD61-3C108F3EB3AB}"/>
                </a:ext>
              </a:extLst>
            </p:cNvPr>
            <p:cNvSpPr/>
            <p:nvPr/>
          </p:nvSpPr>
          <p:spPr>
            <a:xfrm>
              <a:off x="3763329" y="3500438"/>
              <a:ext cx="796766" cy="472440"/>
            </a:xfrm>
            <a:custGeom>
              <a:avLst/>
              <a:gdLst/>
              <a:ahLst/>
              <a:cxnLst/>
              <a:rect l="l" t="t" r="r" b="b"/>
              <a:pathLst>
                <a:path w="1062354" h="629920">
                  <a:moveTo>
                    <a:pt x="0" y="104901"/>
                  </a:moveTo>
                  <a:lnTo>
                    <a:pt x="8247" y="64079"/>
                  </a:lnTo>
                  <a:lnTo>
                    <a:pt x="30734" y="30734"/>
                  </a:lnTo>
                  <a:lnTo>
                    <a:pt x="64079" y="8247"/>
                  </a:lnTo>
                  <a:lnTo>
                    <a:pt x="104901" y="0"/>
                  </a:lnTo>
                  <a:lnTo>
                    <a:pt x="957326" y="0"/>
                  </a:lnTo>
                  <a:lnTo>
                    <a:pt x="998148" y="8247"/>
                  </a:lnTo>
                  <a:lnTo>
                    <a:pt x="1031494" y="30733"/>
                  </a:lnTo>
                  <a:lnTo>
                    <a:pt x="1053980" y="64079"/>
                  </a:lnTo>
                  <a:lnTo>
                    <a:pt x="1062227" y="104901"/>
                  </a:lnTo>
                  <a:lnTo>
                    <a:pt x="1062227" y="524510"/>
                  </a:lnTo>
                  <a:lnTo>
                    <a:pt x="1053980" y="565332"/>
                  </a:lnTo>
                  <a:lnTo>
                    <a:pt x="1031493" y="598678"/>
                  </a:lnTo>
                  <a:lnTo>
                    <a:pt x="998148" y="621164"/>
                  </a:lnTo>
                  <a:lnTo>
                    <a:pt x="957326" y="629412"/>
                  </a:lnTo>
                  <a:lnTo>
                    <a:pt x="104901" y="629412"/>
                  </a:lnTo>
                  <a:lnTo>
                    <a:pt x="64079" y="621164"/>
                  </a:lnTo>
                  <a:lnTo>
                    <a:pt x="30733" y="598678"/>
                  </a:lnTo>
                  <a:lnTo>
                    <a:pt x="8247" y="565332"/>
                  </a:lnTo>
                  <a:lnTo>
                    <a:pt x="0" y="524510"/>
                  </a:lnTo>
                  <a:lnTo>
                    <a:pt x="0" y="10490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6" name="object 14">
              <a:extLst>
                <a:ext uri="{FF2B5EF4-FFF2-40B4-BE49-F238E27FC236}">
                  <a16:creationId xmlns:a16="http://schemas.microsoft.com/office/drawing/2014/main" id="{C328C3AD-D9F5-2047-92B5-9EEF61D4D54D}"/>
                </a:ext>
              </a:extLst>
            </p:cNvPr>
            <p:cNvSpPr txBox="1"/>
            <p:nvPr/>
          </p:nvSpPr>
          <p:spPr>
            <a:xfrm>
              <a:off x="3897439" y="3673413"/>
              <a:ext cx="526733" cy="11349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675" spc="4" dirty="0">
                  <a:latin typeface="Lucida Sans"/>
                  <a:cs typeface="Lucida Sans"/>
                </a:rPr>
                <a:t>Ware</a:t>
              </a:r>
              <a:r>
                <a:rPr sz="675" spc="-71" dirty="0">
                  <a:latin typeface="Lucida Sans"/>
                  <a:cs typeface="Lucida Sans"/>
                </a:rPr>
                <a:t> </a:t>
              </a:r>
              <a:r>
                <a:rPr sz="675" dirty="0">
                  <a:latin typeface="Lucida Sans"/>
                  <a:cs typeface="Lucida Sans"/>
                </a:rPr>
                <a:t>prüfen</a:t>
              </a:r>
              <a:endParaRPr sz="675">
                <a:latin typeface="Lucida Sans"/>
                <a:cs typeface="Lucida Sans"/>
              </a:endParaRPr>
            </a:p>
          </p:txBody>
        </p:sp>
        <p:sp>
          <p:nvSpPr>
            <p:cNvPr id="61" name="object 15">
              <a:extLst>
                <a:ext uri="{FF2B5EF4-FFF2-40B4-BE49-F238E27FC236}">
                  <a16:creationId xmlns:a16="http://schemas.microsoft.com/office/drawing/2014/main" id="{67839B58-BF11-D64B-A9BA-AC516F0FCC3B}"/>
                </a:ext>
              </a:extLst>
            </p:cNvPr>
            <p:cNvSpPr/>
            <p:nvPr/>
          </p:nvSpPr>
          <p:spPr>
            <a:xfrm>
              <a:off x="2714055" y="3502723"/>
              <a:ext cx="795814" cy="472440"/>
            </a:xfrm>
            <a:custGeom>
              <a:avLst/>
              <a:gdLst/>
              <a:ahLst/>
              <a:cxnLst/>
              <a:rect l="l" t="t" r="r" b="b"/>
              <a:pathLst>
                <a:path w="1061085" h="629920">
                  <a:moveTo>
                    <a:pt x="0" y="104901"/>
                  </a:moveTo>
                  <a:lnTo>
                    <a:pt x="8247" y="64079"/>
                  </a:lnTo>
                  <a:lnTo>
                    <a:pt x="30733" y="30734"/>
                  </a:lnTo>
                  <a:lnTo>
                    <a:pt x="64079" y="8247"/>
                  </a:lnTo>
                  <a:lnTo>
                    <a:pt x="104901" y="0"/>
                  </a:lnTo>
                  <a:lnTo>
                    <a:pt x="955801" y="0"/>
                  </a:lnTo>
                  <a:lnTo>
                    <a:pt x="996624" y="8247"/>
                  </a:lnTo>
                  <a:lnTo>
                    <a:pt x="1029970" y="30733"/>
                  </a:lnTo>
                  <a:lnTo>
                    <a:pt x="1052456" y="64079"/>
                  </a:lnTo>
                  <a:lnTo>
                    <a:pt x="1060704" y="104901"/>
                  </a:lnTo>
                  <a:lnTo>
                    <a:pt x="1060704" y="524509"/>
                  </a:lnTo>
                  <a:lnTo>
                    <a:pt x="1052456" y="565332"/>
                  </a:lnTo>
                  <a:lnTo>
                    <a:pt x="1029970" y="598677"/>
                  </a:lnTo>
                  <a:lnTo>
                    <a:pt x="996624" y="621164"/>
                  </a:lnTo>
                  <a:lnTo>
                    <a:pt x="955801" y="629411"/>
                  </a:lnTo>
                  <a:lnTo>
                    <a:pt x="104901" y="629411"/>
                  </a:lnTo>
                  <a:lnTo>
                    <a:pt x="64079" y="621164"/>
                  </a:lnTo>
                  <a:lnTo>
                    <a:pt x="30734" y="598677"/>
                  </a:lnTo>
                  <a:lnTo>
                    <a:pt x="8247" y="565332"/>
                  </a:lnTo>
                  <a:lnTo>
                    <a:pt x="0" y="524509"/>
                  </a:lnTo>
                  <a:lnTo>
                    <a:pt x="0" y="104901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BFFBF6AE-0DA6-2A43-92DE-4C7D3D16E833}"/>
                </a:ext>
              </a:extLst>
            </p:cNvPr>
            <p:cNvSpPr txBox="1"/>
            <p:nvPr/>
          </p:nvSpPr>
          <p:spPr>
            <a:xfrm>
              <a:off x="2844927" y="3587096"/>
              <a:ext cx="623412" cy="259878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 marR="3810" indent="116205">
                <a:spcBef>
                  <a:spcPts val="75"/>
                </a:spcBef>
              </a:pPr>
              <a:r>
                <a:rPr sz="675" spc="4" dirty="0">
                  <a:latin typeface="Lucida Sans"/>
                  <a:cs typeface="Lucida Sans"/>
                </a:rPr>
                <a:t>Ware  a</a:t>
              </a:r>
              <a:r>
                <a:rPr sz="675" dirty="0">
                  <a:latin typeface="Lucida Sans"/>
                  <a:cs typeface="Lucida Sans"/>
                </a:rPr>
                <a:t>nn</a:t>
              </a:r>
              <a:r>
                <a:rPr sz="675" spc="8" dirty="0">
                  <a:latin typeface="Lucida Sans"/>
                  <a:cs typeface="Lucida Sans"/>
                </a:rPr>
                <a:t>e</a:t>
              </a:r>
              <a:r>
                <a:rPr sz="675" dirty="0">
                  <a:latin typeface="Lucida Sans"/>
                  <a:cs typeface="Lucida Sans"/>
                </a:rPr>
                <a:t>h</a:t>
              </a:r>
              <a:r>
                <a:rPr sz="675" spc="-11" dirty="0">
                  <a:latin typeface="Lucida Sans"/>
                  <a:cs typeface="Lucida Sans"/>
                </a:rPr>
                <a:t>m</a:t>
              </a:r>
              <a:r>
                <a:rPr sz="675" spc="8" dirty="0">
                  <a:latin typeface="Lucida Sans"/>
                  <a:cs typeface="Lucida Sans"/>
                </a:rPr>
                <a:t>e</a:t>
              </a:r>
              <a:r>
                <a:rPr sz="675" dirty="0">
                  <a:latin typeface="Lucida Sans"/>
                  <a:cs typeface="Lucida Sans"/>
                </a:rPr>
                <a:t>n</a:t>
              </a:r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1E3803E1-7F3C-A140-BE75-083C70A8406C}"/>
                </a:ext>
              </a:extLst>
            </p:cNvPr>
            <p:cNvSpPr/>
            <p:nvPr/>
          </p:nvSpPr>
          <p:spPr>
            <a:xfrm>
              <a:off x="2147126" y="3601022"/>
              <a:ext cx="270986" cy="270986"/>
            </a:xfrm>
            <a:custGeom>
              <a:avLst/>
              <a:gdLst/>
              <a:ahLst/>
              <a:cxnLst/>
              <a:rect l="l" t="t" r="r" b="b"/>
              <a:pathLst>
                <a:path w="361314" h="361314">
                  <a:moveTo>
                    <a:pt x="0" y="180594"/>
                  </a:moveTo>
                  <a:lnTo>
                    <a:pt x="6454" y="132600"/>
                  </a:lnTo>
                  <a:lnTo>
                    <a:pt x="24666" y="89464"/>
                  </a:lnTo>
                  <a:lnTo>
                    <a:pt x="52911" y="52911"/>
                  </a:lnTo>
                  <a:lnTo>
                    <a:pt x="89464" y="24666"/>
                  </a:lnTo>
                  <a:lnTo>
                    <a:pt x="132600" y="6454"/>
                  </a:lnTo>
                  <a:lnTo>
                    <a:pt x="180594" y="0"/>
                  </a:lnTo>
                  <a:lnTo>
                    <a:pt x="228587" y="6454"/>
                  </a:lnTo>
                  <a:lnTo>
                    <a:pt x="271723" y="24666"/>
                  </a:lnTo>
                  <a:lnTo>
                    <a:pt x="308276" y="52911"/>
                  </a:lnTo>
                  <a:lnTo>
                    <a:pt x="336521" y="89464"/>
                  </a:lnTo>
                  <a:lnTo>
                    <a:pt x="354733" y="132600"/>
                  </a:lnTo>
                  <a:lnTo>
                    <a:pt x="361188" y="180594"/>
                  </a:lnTo>
                  <a:lnTo>
                    <a:pt x="354733" y="228587"/>
                  </a:lnTo>
                  <a:lnTo>
                    <a:pt x="336521" y="271723"/>
                  </a:lnTo>
                  <a:lnTo>
                    <a:pt x="308276" y="308276"/>
                  </a:lnTo>
                  <a:lnTo>
                    <a:pt x="271723" y="336521"/>
                  </a:lnTo>
                  <a:lnTo>
                    <a:pt x="228587" y="354733"/>
                  </a:lnTo>
                  <a:lnTo>
                    <a:pt x="180594" y="361188"/>
                  </a:lnTo>
                  <a:lnTo>
                    <a:pt x="132600" y="354733"/>
                  </a:lnTo>
                  <a:lnTo>
                    <a:pt x="89464" y="336521"/>
                  </a:lnTo>
                  <a:lnTo>
                    <a:pt x="52911" y="308276"/>
                  </a:lnTo>
                  <a:lnTo>
                    <a:pt x="24666" y="271723"/>
                  </a:lnTo>
                  <a:lnTo>
                    <a:pt x="6454" y="228587"/>
                  </a:lnTo>
                  <a:lnTo>
                    <a:pt x="0" y="180594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347CF682-F6B4-784E-B9D7-487FCDD9A04A}"/>
                </a:ext>
              </a:extLst>
            </p:cNvPr>
            <p:cNvSpPr/>
            <p:nvPr/>
          </p:nvSpPr>
          <p:spPr>
            <a:xfrm>
              <a:off x="5073776" y="3264408"/>
              <a:ext cx="470535" cy="330518"/>
            </a:xfrm>
            <a:custGeom>
              <a:avLst/>
              <a:gdLst/>
              <a:ahLst/>
              <a:cxnLst/>
              <a:rect l="l" t="t" r="r" b="b"/>
              <a:pathLst>
                <a:path w="627379" h="440689">
                  <a:moveTo>
                    <a:pt x="549655" y="25907"/>
                  </a:moveTo>
                  <a:lnTo>
                    <a:pt x="0" y="25907"/>
                  </a:lnTo>
                  <a:lnTo>
                    <a:pt x="0" y="440689"/>
                  </a:lnTo>
                  <a:lnTo>
                    <a:pt x="25146" y="440689"/>
                  </a:lnTo>
                  <a:lnTo>
                    <a:pt x="25146" y="426973"/>
                  </a:lnTo>
                  <a:lnTo>
                    <a:pt x="12953" y="414781"/>
                  </a:lnTo>
                  <a:lnTo>
                    <a:pt x="25908" y="414781"/>
                  </a:lnTo>
                  <a:lnTo>
                    <a:pt x="25908" y="51815"/>
                  </a:lnTo>
                  <a:lnTo>
                    <a:pt x="12953" y="51815"/>
                  </a:lnTo>
                  <a:lnTo>
                    <a:pt x="25908" y="38861"/>
                  </a:lnTo>
                  <a:lnTo>
                    <a:pt x="549655" y="38861"/>
                  </a:lnTo>
                  <a:lnTo>
                    <a:pt x="549655" y="25907"/>
                  </a:lnTo>
                  <a:close/>
                </a:path>
                <a:path w="627379" h="440689">
                  <a:moveTo>
                    <a:pt x="25908" y="414781"/>
                  </a:moveTo>
                  <a:lnTo>
                    <a:pt x="25146" y="414781"/>
                  </a:lnTo>
                  <a:lnTo>
                    <a:pt x="25146" y="426973"/>
                  </a:lnTo>
                  <a:lnTo>
                    <a:pt x="25908" y="427735"/>
                  </a:lnTo>
                  <a:lnTo>
                    <a:pt x="25908" y="414781"/>
                  </a:lnTo>
                  <a:close/>
                </a:path>
                <a:path w="627379" h="440689">
                  <a:moveTo>
                    <a:pt x="25146" y="414781"/>
                  </a:moveTo>
                  <a:lnTo>
                    <a:pt x="12953" y="414781"/>
                  </a:lnTo>
                  <a:lnTo>
                    <a:pt x="25146" y="426973"/>
                  </a:lnTo>
                  <a:lnTo>
                    <a:pt x="25146" y="414781"/>
                  </a:lnTo>
                  <a:close/>
                </a:path>
                <a:path w="627379" h="440689">
                  <a:moveTo>
                    <a:pt x="549655" y="0"/>
                  </a:moveTo>
                  <a:lnTo>
                    <a:pt x="549655" y="77723"/>
                  </a:lnTo>
                  <a:lnTo>
                    <a:pt x="601471" y="51815"/>
                  </a:lnTo>
                  <a:lnTo>
                    <a:pt x="562610" y="51815"/>
                  </a:lnTo>
                  <a:lnTo>
                    <a:pt x="562610" y="25907"/>
                  </a:lnTo>
                  <a:lnTo>
                    <a:pt x="601471" y="25907"/>
                  </a:lnTo>
                  <a:lnTo>
                    <a:pt x="549655" y="0"/>
                  </a:lnTo>
                  <a:close/>
                </a:path>
                <a:path w="627379" h="440689">
                  <a:moveTo>
                    <a:pt x="25908" y="38861"/>
                  </a:moveTo>
                  <a:lnTo>
                    <a:pt x="12953" y="51815"/>
                  </a:lnTo>
                  <a:lnTo>
                    <a:pt x="25908" y="51815"/>
                  </a:lnTo>
                  <a:lnTo>
                    <a:pt x="25908" y="38861"/>
                  </a:lnTo>
                  <a:close/>
                </a:path>
                <a:path w="627379" h="440689">
                  <a:moveTo>
                    <a:pt x="549655" y="38861"/>
                  </a:moveTo>
                  <a:lnTo>
                    <a:pt x="25908" y="38861"/>
                  </a:lnTo>
                  <a:lnTo>
                    <a:pt x="25908" y="51815"/>
                  </a:lnTo>
                  <a:lnTo>
                    <a:pt x="549655" y="51815"/>
                  </a:lnTo>
                  <a:lnTo>
                    <a:pt x="549655" y="38861"/>
                  </a:lnTo>
                  <a:close/>
                </a:path>
                <a:path w="627379" h="440689">
                  <a:moveTo>
                    <a:pt x="601471" y="25907"/>
                  </a:moveTo>
                  <a:lnTo>
                    <a:pt x="562610" y="25907"/>
                  </a:lnTo>
                  <a:lnTo>
                    <a:pt x="562610" y="51815"/>
                  </a:lnTo>
                  <a:lnTo>
                    <a:pt x="601471" y="51815"/>
                  </a:lnTo>
                  <a:lnTo>
                    <a:pt x="627379" y="38861"/>
                  </a:lnTo>
                  <a:lnTo>
                    <a:pt x="601471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6B137D21-FDDA-324F-8154-042907C00723}"/>
                </a:ext>
              </a:extLst>
            </p:cNvPr>
            <p:cNvSpPr/>
            <p:nvPr/>
          </p:nvSpPr>
          <p:spPr>
            <a:xfrm>
              <a:off x="6340794" y="3283840"/>
              <a:ext cx="496729" cy="301466"/>
            </a:xfrm>
            <a:custGeom>
              <a:avLst/>
              <a:gdLst/>
              <a:ahLst/>
              <a:cxnLst/>
              <a:rect l="l" t="t" r="r" b="b"/>
              <a:pathLst>
                <a:path w="662304" h="401954">
                  <a:moveTo>
                    <a:pt x="584580" y="322580"/>
                  </a:moveTo>
                  <a:lnTo>
                    <a:pt x="620267" y="401828"/>
                  </a:lnTo>
                  <a:lnTo>
                    <a:pt x="655881" y="337185"/>
                  </a:lnTo>
                  <a:lnTo>
                    <a:pt x="635761" y="337185"/>
                  </a:lnTo>
                  <a:lnTo>
                    <a:pt x="609853" y="337058"/>
                  </a:lnTo>
                  <a:lnTo>
                    <a:pt x="609880" y="323615"/>
                  </a:lnTo>
                  <a:lnTo>
                    <a:pt x="584580" y="322580"/>
                  </a:lnTo>
                  <a:close/>
                </a:path>
                <a:path w="662304" h="401954">
                  <a:moveTo>
                    <a:pt x="609880" y="323615"/>
                  </a:moveTo>
                  <a:lnTo>
                    <a:pt x="609853" y="337058"/>
                  </a:lnTo>
                  <a:lnTo>
                    <a:pt x="635761" y="337185"/>
                  </a:lnTo>
                  <a:lnTo>
                    <a:pt x="635785" y="324675"/>
                  </a:lnTo>
                  <a:lnTo>
                    <a:pt x="609880" y="323615"/>
                  </a:lnTo>
                  <a:close/>
                </a:path>
                <a:path w="662304" h="401954">
                  <a:moveTo>
                    <a:pt x="635785" y="324675"/>
                  </a:moveTo>
                  <a:lnTo>
                    <a:pt x="635761" y="337185"/>
                  </a:lnTo>
                  <a:lnTo>
                    <a:pt x="655881" y="337185"/>
                  </a:lnTo>
                  <a:lnTo>
                    <a:pt x="662177" y="325755"/>
                  </a:lnTo>
                  <a:lnTo>
                    <a:pt x="635785" y="324675"/>
                  </a:lnTo>
                  <a:close/>
                </a:path>
                <a:path w="662304" h="401954">
                  <a:moveTo>
                    <a:pt x="636372" y="12954"/>
                  </a:moveTo>
                  <a:lnTo>
                    <a:pt x="610488" y="12954"/>
                  </a:lnTo>
                  <a:lnTo>
                    <a:pt x="623442" y="25908"/>
                  </a:lnTo>
                  <a:lnTo>
                    <a:pt x="610463" y="25908"/>
                  </a:lnTo>
                  <a:lnTo>
                    <a:pt x="609880" y="323615"/>
                  </a:lnTo>
                  <a:lnTo>
                    <a:pt x="635785" y="324675"/>
                  </a:lnTo>
                  <a:lnTo>
                    <a:pt x="636348" y="25908"/>
                  </a:lnTo>
                  <a:lnTo>
                    <a:pt x="623442" y="25908"/>
                  </a:lnTo>
                  <a:lnTo>
                    <a:pt x="610488" y="12954"/>
                  </a:lnTo>
                  <a:lnTo>
                    <a:pt x="636372" y="12954"/>
                  </a:lnTo>
                  <a:close/>
                </a:path>
                <a:path w="662304" h="401954">
                  <a:moveTo>
                    <a:pt x="636396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610463" y="25908"/>
                  </a:lnTo>
                  <a:lnTo>
                    <a:pt x="610488" y="12954"/>
                  </a:lnTo>
                  <a:lnTo>
                    <a:pt x="636372" y="12954"/>
                  </a:lnTo>
                  <a:lnTo>
                    <a:pt x="6363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259FE59C-6E57-F24C-BFED-C0201FC720B7}"/>
                </a:ext>
              </a:extLst>
            </p:cNvPr>
            <p:cNvSpPr/>
            <p:nvPr/>
          </p:nvSpPr>
          <p:spPr>
            <a:xfrm>
              <a:off x="5017199" y="3785617"/>
              <a:ext cx="527209" cy="401479"/>
            </a:xfrm>
            <a:custGeom>
              <a:avLst/>
              <a:gdLst/>
              <a:ahLst/>
              <a:cxnLst/>
              <a:rect l="l" t="t" r="r" b="b"/>
              <a:pathLst>
                <a:path w="702945" h="535304">
                  <a:moveTo>
                    <a:pt x="625221" y="457453"/>
                  </a:moveTo>
                  <a:lnTo>
                    <a:pt x="625221" y="535178"/>
                  </a:lnTo>
                  <a:lnTo>
                    <a:pt x="677036" y="509270"/>
                  </a:lnTo>
                  <a:lnTo>
                    <a:pt x="638175" y="509270"/>
                  </a:lnTo>
                  <a:lnTo>
                    <a:pt x="638175" y="483362"/>
                  </a:lnTo>
                  <a:lnTo>
                    <a:pt x="677037" y="483362"/>
                  </a:lnTo>
                  <a:lnTo>
                    <a:pt x="625221" y="457453"/>
                  </a:lnTo>
                  <a:close/>
                </a:path>
                <a:path w="702945" h="535304">
                  <a:moveTo>
                    <a:pt x="77088" y="12954"/>
                  </a:moveTo>
                  <a:lnTo>
                    <a:pt x="77088" y="509270"/>
                  </a:lnTo>
                  <a:lnTo>
                    <a:pt x="625221" y="509270"/>
                  </a:lnTo>
                  <a:lnTo>
                    <a:pt x="625221" y="496316"/>
                  </a:lnTo>
                  <a:lnTo>
                    <a:pt x="102997" y="496316"/>
                  </a:lnTo>
                  <a:lnTo>
                    <a:pt x="90042" y="483362"/>
                  </a:lnTo>
                  <a:lnTo>
                    <a:pt x="102997" y="483362"/>
                  </a:lnTo>
                  <a:lnTo>
                    <a:pt x="102997" y="25907"/>
                  </a:lnTo>
                  <a:lnTo>
                    <a:pt x="90042" y="25907"/>
                  </a:lnTo>
                  <a:lnTo>
                    <a:pt x="77088" y="12954"/>
                  </a:lnTo>
                  <a:close/>
                </a:path>
                <a:path w="702945" h="535304">
                  <a:moveTo>
                    <a:pt x="677037" y="483362"/>
                  </a:moveTo>
                  <a:lnTo>
                    <a:pt x="638175" y="483362"/>
                  </a:lnTo>
                  <a:lnTo>
                    <a:pt x="638175" y="509270"/>
                  </a:lnTo>
                  <a:lnTo>
                    <a:pt x="677036" y="509270"/>
                  </a:lnTo>
                  <a:lnTo>
                    <a:pt x="702944" y="496316"/>
                  </a:lnTo>
                  <a:lnTo>
                    <a:pt x="677037" y="483362"/>
                  </a:lnTo>
                  <a:close/>
                </a:path>
                <a:path w="702945" h="535304">
                  <a:moveTo>
                    <a:pt x="102997" y="483362"/>
                  </a:moveTo>
                  <a:lnTo>
                    <a:pt x="90042" y="483362"/>
                  </a:lnTo>
                  <a:lnTo>
                    <a:pt x="102997" y="496316"/>
                  </a:lnTo>
                  <a:lnTo>
                    <a:pt x="102997" y="483362"/>
                  </a:lnTo>
                  <a:close/>
                </a:path>
                <a:path w="702945" h="535304">
                  <a:moveTo>
                    <a:pt x="625221" y="483362"/>
                  </a:moveTo>
                  <a:lnTo>
                    <a:pt x="102997" y="483362"/>
                  </a:lnTo>
                  <a:lnTo>
                    <a:pt x="102997" y="496316"/>
                  </a:lnTo>
                  <a:lnTo>
                    <a:pt x="625221" y="496316"/>
                  </a:lnTo>
                  <a:lnTo>
                    <a:pt x="625221" y="483362"/>
                  </a:lnTo>
                  <a:close/>
                </a:path>
                <a:path w="702945" h="535304">
                  <a:moveTo>
                    <a:pt x="102997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77088" y="25907"/>
                  </a:lnTo>
                  <a:lnTo>
                    <a:pt x="77088" y="12954"/>
                  </a:lnTo>
                  <a:lnTo>
                    <a:pt x="102997" y="12954"/>
                  </a:lnTo>
                  <a:lnTo>
                    <a:pt x="102997" y="0"/>
                  </a:lnTo>
                  <a:close/>
                </a:path>
                <a:path w="702945" h="535304">
                  <a:moveTo>
                    <a:pt x="102997" y="12954"/>
                  </a:moveTo>
                  <a:lnTo>
                    <a:pt x="77088" y="12954"/>
                  </a:lnTo>
                  <a:lnTo>
                    <a:pt x="90042" y="25907"/>
                  </a:lnTo>
                  <a:lnTo>
                    <a:pt x="102997" y="25907"/>
                  </a:lnTo>
                  <a:lnTo>
                    <a:pt x="102997" y="12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6E67E01F-C3C6-0149-969E-AEB42675B683}"/>
                </a:ext>
              </a:extLst>
            </p:cNvPr>
            <p:cNvSpPr/>
            <p:nvPr/>
          </p:nvSpPr>
          <p:spPr>
            <a:xfrm>
              <a:off x="4950047" y="3594544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70" h="356870">
                  <a:moveTo>
                    <a:pt x="178181" y="0"/>
                  </a:moveTo>
                  <a:lnTo>
                    <a:pt x="0" y="178307"/>
                  </a:lnTo>
                  <a:lnTo>
                    <a:pt x="178181" y="356488"/>
                  </a:lnTo>
                  <a:lnTo>
                    <a:pt x="356362" y="178307"/>
                  </a:lnTo>
                  <a:lnTo>
                    <a:pt x="1781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BC0EF20F-CE5E-664A-966A-DD43B61E53F2}"/>
                </a:ext>
              </a:extLst>
            </p:cNvPr>
            <p:cNvSpPr/>
            <p:nvPr/>
          </p:nvSpPr>
          <p:spPr>
            <a:xfrm>
              <a:off x="4950047" y="3594544"/>
              <a:ext cx="267653" cy="267653"/>
            </a:xfrm>
            <a:custGeom>
              <a:avLst/>
              <a:gdLst/>
              <a:ahLst/>
              <a:cxnLst/>
              <a:rect l="l" t="t" r="r" b="b"/>
              <a:pathLst>
                <a:path w="356870" h="356870">
                  <a:moveTo>
                    <a:pt x="178181" y="0"/>
                  </a:moveTo>
                  <a:lnTo>
                    <a:pt x="356362" y="178307"/>
                  </a:lnTo>
                  <a:lnTo>
                    <a:pt x="178181" y="356488"/>
                  </a:lnTo>
                  <a:lnTo>
                    <a:pt x="0" y="178307"/>
                  </a:lnTo>
                  <a:lnTo>
                    <a:pt x="178181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F38B63E0-A9D0-FF4A-9FBF-E507A4A3A1DF}"/>
                </a:ext>
              </a:extLst>
            </p:cNvPr>
            <p:cNvSpPr/>
            <p:nvPr/>
          </p:nvSpPr>
          <p:spPr>
            <a:xfrm>
              <a:off x="5082921" y="3645026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h="218439">
                  <a:moveTo>
                    <a:pt x="0" y="0"/>
                  </a:moveTo>
                  <a:lnTo>
                    <a:pt x="0" y="217931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C0B27DFB-3E6F-6F41-BF5A-4AF8CC450BFB}"/>
                </a:ext>
              </a:extLst>
            </p:cNvPr>
            <p:cNvSpPr/>
            <p:nvPr/>
          </p:nvSpPr>
          <p:spPr>
            <a:xfrm>
              <a:off x="5000625" y="3726180"/>
              <a:ext cx="164783" cy="0"/>
            </a:xfrm>
            <a:custGeom>
              <a:avLst/>
              <a:gdLst/>
              <a:ahLst/>
              <a:cxnLst/>
              <a:rect l="l" t="t" r="r" b="b"/>
              <a:pathLst>
                <a:path w="219710">
                  <a:moveTo>
                    <a:pt x="0" y="0"/>
                  </a:moveTo>
                  <a:lnTo>
                    <a:pt x="219455" y="0"/>
                  </a:lnTo>
                </a:path>
              </a:pathLst>
            </a:custGeom>
            <a:ln w="243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1" name="object 25">
              <a:extLst>
                <a:ext uri="{FF2B5EF4-FFF2-40B4-BE49-F238E27FC236}">
                  <a16:creationId xmlns:a16="http://schemas.microsoft.com/office/drawing/2014/main" id="{29E1E6B8-22FB-E543-ACBB-DE295E027C37}"/>
                </a:ext>
              </a:extLst>
            </p:cNvPr>
            <p:cNvSpPr/>
            <p:nvPr/>
          </p:nvSpPr>
          <p:spPr>
            <a:xfrm>
              <a:off x="6340793" y="3866198"/>
              <a:ext cx="485775" cy="301466"/>
            </a:xfrm>
            <a:custGeom>
              <a:avLst/>
              <a:gdLst/>
              <a:ahLst/>
              <a:cxnLst/>
              <a:rect l="l" t="t" r="r" b="b"/>
              <a:pathLst>
                <a:path w="647700" h="401954">
                  <a:moveTo>
                    <a:pt x="595624" y="375920"/>
                  </a:moveTo>
                  <a:lnTo>
                    <a:pt x="0" y="375920"/>
                  </a:lnTo>
                  <a:lnTo>
                    <a:pt x="0" y="401828"/>
                  </a:lnTo>
                  <a:lnTo>
                    <a:pt x="621537" y="401828"/>
                  </a:lnTo>
                  <a:lnTo>
                    <a:pt x="621533" y="388874"/>
                  </a:lnTo>
                  <a:lnTo>
                    <a:pt x="595629" y="388874"/>
                  </a:lnTo>
                  <a:lnTo>
                    <a:pt x="595624" y="375920"/>
                  </a:lnTo>
                  <a:close/>
                </a:path>
                <a:path w="647700" h="401954">
                  <a:moveTo>
                    <a:pt x="621415" y="77556"/>
                  </a:moveTo>
                  <a:lnTo>
                    <a:pt x="595508" y="77894"/>
                  </a:lnTo>
                  <a:lnTo>
                    <a:pt x="595629" y="388874"/>
                  </a:lnTo>
                  <a:lnTo>
                    <a:pt x="608583" y="375920"/>
                  </a:lnTo>
                  <a:lnTo>
                    <a:pt x="621528" y="375920"/>
                  </a:lnTo>
                  <a:lnTo>
                    <a:pt x="621415" y="77556"/>
                  </a:lnTo>
                  <a:close/>
                </a:path>
                <a:path w="647700" h="401954">
                  <a:moveTo>
                    <a:pt x="621528" y="375920"/>
                  </a:moveTo>
                  <a:lnTo>
                    <a:pt x="608583" y="375920"/>
                  </a:lnTo>
                  <a:lnTo>
                    <a:pt x="595629" y="388874"/>
                  </a:lnTo>
                  <a:lnTo>
                    <a:pt x="621533" y="388874"/>
                  </a:lnTo>
                  <a:lnTo>
                    <a:pt x="621528" y="375920"/>
                  </a:lnTo>
                  <a:close/>
                </a:path>
                <a:path w="647700" h="401954">
                  <a:moveTo>
                    <a:pt x="607694" y="0"/>
                  </a:moveTo>
                  <a:lnTo>
                    <a:pt x="569721" y="78232"/>
                  </a:lnTo>
                  <a:lnTo>
                    <a:pt x="595508" y="77894"/>
                  </a:lnTo>
                  <a:lnTo>
                    <a:pt x="595502" y="64770"/>
                  </a:lnTo>
                  <a:lnTo>
                    <a:pt x="641038" y="64770"/>
                  </a:lnTo>
                  <a:lnTo>
                    <a:pt x="607694" y="0"/>
                  </a:lnTo>
                  <a:close/>
                </a:path>
                <a:path w="647700" h="401954">
                  <a:moveTo>
                    <a:pt x="621410" y="64770"/>
                  </a:moveTo>
                  <a:lnTo>
                    <a:pt x="595502" y="64770"/>
                  </a:lnTo>
                  <a:lnTo>
                    <a:pt x="595508" y="77894"/>
                  </a:lnTo>
                  <a:lnTo>
                    <a:pt x="621415" y="77556"/>
                  </a:lnTo>
                  <a:lnTo>
                    <a:pt x="621410" y="64770"/>
                  </a:lnTo>
                  <a:close/>
                </a:path>
                <a:path w="647700" h="401954">
                  <a:moveTo>
                    <a:pt x="641038" y="64770"/>
                  </a:moveTo>
                  <a:lnTo>
                    <a:pt x="621410" y="64770"/>
                  </a:lnTo>
                  <a:lnTo>
                    <a:pt x="621415" y="77556"/>
                  </a:lnTo>
                  <a:lnTo>
                    <a:pt x="647445" y="77216"/>
                  </a:lnTo>
                  <a:lnTo>
                    <a:pt x="641038" y="6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01DBB6ED-02B6-1540-81E0-79727756EDAC}"/>
                </a:ext>
              </a:extLst>
            </p:cNvPr>
            <p:cNvSpPr/>
            <p:nvPr/>
          </p:nvSpPr>
          <p:spPr>
            <a:xfrm>
              <a:off x="6927056" y="3691128"/>
              <a:ext cx="361950" cy="58579"/>
            </a:xfrm>
            <a:custGeom>
              <a:avLst/>
              <a:gdLst/>
              <a:ahLst/>
              <a:cxnLst/>
              <a:rect l="l" t="t" r="r" b="b"/>
              <a:pathLst>
                <a:path w="482600" h="78104">
                  <a:moveTo>
                    <a:pt x="405256" y="0"/>
                  </a:moveTo>
                  <a:lnTo>
                    <a:pt x="405045" y="25921"/>
                  </a:lnTo>
                  <a:lnTo>
                    <a:pt x="417956" y="26035"/>
                  </a:lnTo>
                  <a:lnTo>
                    <a:pt x="417702" y="51943"/>
                  </a:lnTo>
                  <a:lnTo>
                    <a:pt x="404832" y="51943"/>
                  </a:lnTo>
                  <a:lnTo>
                    <a:pt x="404622" y="77724"/>
                  </a:lnTo>
                  <a:lnTo>
                    <a:pt x="457211" y="51943"/>
                  </a:lnTo>
                  <a:lnTo>
                    <a:pt x="417702" y="51943"/>
                  </a:lnTo>
                  <a:lnTo>
                    <a:pt x="457443" y="51829"/>
                  </a:lnTo>
                  <a:lnTo>
                    <a:pt x="482600" y="39497"/>
                  </a:lnTo>
                  <a:lnTo>
                    <a:pt x="405256" y="0"/>
                  </a:lnTo>
                  <a:close/>
                </a:path>
                <a:path w="482600" h="78104">
                  <a:moveTo>
                    <a:pt x="405045" y="25921"/>
                  </a:moveTo>
                  <a:lnTo>
                    <a:pt x="404833" y="51829"/>
                  </a:lnTo>
                  <a:lnTo>
                    <a:pt x="417702" y="51943"/>
                  </a:lnTo>
                  <a:lnTo>
                    <a:pt x="417956" y="26035"/>
                  </a:lnTo>
                  <a:lnTo>
                    <a:pt x="405045" y="25921"/>
                  </a:lnTo>
                  <a:close/>
                </a:path>
                <a:path w="482600" h="78104">
                  <a:moveTo>
                    <a:pt x="253" y="22352"/>
                  </a:moveTo>
                  <a:lnTo>
                    <a:pt x="0" y="48260"/>
                  </a:lnTo>
                  <a:lnTo>
                    <a:pt x="404833" y="51829"/>
                  </a:lnTo>
                  <a:lnTo>
                    <a:pt x="405045" y="25921"/>
                  </a:lnTo>
                  <a:lnTo>
                    <a:pt x="253" y="22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DC9BE2BD-BC1D-E24A-90E9-FB501DD43D3C}"/>
                </a:ext>
              </a:extLst>
            </p:cNvPr>
            <p:cNvSpPr/>
            <p:nvPr/>
          </p:nvSpPr>
          <p:spPr>
            <a:xfrm>
              <a:off x="4559998" y="3706750"/>
              <a:ext cx="396240" cy="58579"/>
            </a:xfrm>
            <a:custGeom>
              <a:avLst/>
              <a:gdLst/>
              <a:ahLst/>
              <a:cxnLst/>
              <a:rect l="l" t="t" r="r" b="b"/>
              <a:pathLst>
                <a:path w="528320" h="78104">
                  <a:moveTo>
                    <a:pt x="450088" y="0"/>
                  </a:moveTo>
                  <a:lnTo>
                    <a:pt x="450088" y="77724"/>
                  </a:lnTo>
                  <a:lnTo>
                    <a:pt x="501903" y="51816"/>
                  </a:lnTo>
                  <a:lnTo>
                    <a:pt x="463041" y="51816"/>
                  </a:lnTo>
                  <a:lnTo>
                    <a:pt x="463041" y="25908"/>
                  </a:lnTo>
                  <a:lnTo>
                    <a:pt x="501903" y="25908"/>
                  </a:lnTo>
                  <a:lnTo>
                    <a:pt x="450088" y="0"/>
                  </a:lnTo>
                  <a:close/>
                </a:path>
                <a:path w="528320" h="78104">
                  <a:moveTo>
                    <a:pt x="450088" y="25908"/>
                  </a:moveTo>
                  <a:lnTo>
                    <a:pt x="0" y="25908"/>
                  </a:lnTo>
                  <a:lnTo>
                    <a:pt x="0" y="51816"/>
                  </a:lnTo>
                  <a:lnTo>
                    <a:pt x="450088" y="51816"/>
                  </a:lnTo>
                  <a:lnTo>
                    <a:pt x="450088" y="25908"/>
                  </a:lnTo>
                  <a:close/>
                </a:path>
                <a:path w="528320" h="78104">
                  <a:moveTo>
                    <a:pt x="501903" y="25908"/>
                  </a:moveTo>
                  <a:lnTo>
                    <a:pt x="463041" y="25908"/>
                  </a:lnTo>
                  <a:lnTo>
                    <a:pt x="463041" y="51816"/>
                  </a:lnTo>
                  <a:lnTo>
                    <a:pt x="501903" y="51816"/>
                  </a:lnTo>
                  <a:lnTo>
                    <a:pt x="527812" y="38862"/>
                  </a:lnTo>
                  <a:lnTo>
                    <a:pt x="501903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4" name="object 28">
              <a:extLst>
                <a:ext uri="{FF2B5EF4-FFF2-40B4-BE49-F238E27FC236}">
                  <a16:creationId xmlns:a16="http://schemas.microsoft.com/office/drawing/2014/main" id="{6B85B108-707C-484C-B5A7-0ED982B98DA2}"/>
                </a:ext>
              </a:extLst>
            </p:cNvPr>
            <p:cNvSpPr/>
            <p:nvPr/>
          </p:nvSpPr>
          <p:spPr>
            <a:xfrm>
              <a:off x="3509487" y="3707322"/>
              <a:ext cx="254794" cy="58579"/>
            </a:xfrm>
            <a:custGeom>
              <a:avLst/>
              <a:gdLst/>
              <a:ahLst/>
              <a:cxnLst/>
              <a:rect l="l" t="t" r="r" b="b"/>
              <a:pathLst>
                <a:path w="339725" h="78104">
                  <a:moveTo>
                    <a:pt x="313963" y="25780"/>
                  </a:moveTo>
                  <a:lnTo>
                    <a:pt x="274320" y="25780"/>
                  </a:lnTo>
                  <a:lnTo>
                    <a:pt x="274574" y="51688"/>
                  </a:lnTo>
                  <a:lnTo>
                    <a:pt x="261619" y="51802"/>
                  </a:lnTo>
                  <a:lnTo>
                    <a:pt x="261874" y="77723"/>
                  </a:lnTo>
                  <a:lnTo>
                    <a:pt x="339217" y="38099"/>
                  </a:lnTo>
                  <a:lnTo>
                    <a:pt x="313963" y="25780"/>
                  </a:lnTo>
                  <a:close/>
                </a:path>
                <a:path w="339725" h="78104">
                  <a:moveTo>
                    <a:pt x="261365" y="25894"/>
                  </a:moveTo>
                  <a:lnTo>
                    <a:pt x="0" y="28193"/>
                  </a:lnTo>
                  <a:lnTo>
                    <a:pt x="254" y="54101"/>
                  </a:lnTo>
                  <a:lnTo>
                    <a:pt x="261619" y="51802"/>
                  </a:lnTo>
                  <a:lnTo>
                    <a:pt x="261365" y="25894"/>
                  </a:lnTo>
                  <a:close/>
                </a:path>
                <a:path w="339725" h="78104">
                  <a:moveTo>
                    <a:pt x="274320" y="25780"/>
                  </a:moveTo>
                  <a:lnTo>
                    <a:pt x="261365" y="25894"/>
                  </a:lnTo>
                  <a:lnTo>
                    <a:pt x="261619" y="51802"/>
                  </a:lnTo>
                  <a:lnTo>
                    <a:pt x="274574" y="51688"/>
                  </a:lnTo>
                  <a:lnTo>
                    <a:pt x="274320" y="25780"/>
                  </a:lnTo>
                  <a:close/>
                </a:path>
                <a:path w="339725" h="78104">
                  <a:moveTo>
                    <a:pt x="261112" y="0"/>
                  </a:moveTo>
                  <a:lnTo>
                    <a:pt x="261365" y="25894"/>
                  </a:lnTo>
                  <a:lnTo>
                    <a:pt x="313963" y="25780"/>
                  </a:lnTo>
                  <a:lnTo>
                    <a:pt x="261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5" name="object 29">
              <a:extLst>
                <a:ext uri="{FF2B5EF4-FFF2-40B4-BE49-F238E27FC236}">
                  <a16:creationId xmlns:a16="http://schemas.microsoft.com/office/drawing/2014/main" id="{26B5AB05-AA38-9246-A343-BDA3C228B8D5}"/>
                </a:ext>
              </a:extLst>
            </p:cNvPr>
            <p:cNvSpPr/>
            <p:nvPr/>
          </p:nvSpPr>
          <p:spPr>
            <a:xfrm>
              <a:off x="2436210" y="3700464"/>
              <a:ext cx="254794" cy="58579"/>
            </a:xfrm>
            <a:custGeom>
              <a:avLst/>
              <a:gdLst/>
              <a:ahLst/>
              <a:cxnLst/>
              <a:rect l="l" t="t" r="r" b="b"/>
              <a:pathLst>
                <a:path w="339725" h="78104">
                  <a:moveTo>
                    <a:pt x="313963" y="25781"/>
                  </a:moveTo>
                  <a:lnTo>
                    <a:pt x="274319" y="25781"/>
                  </a:lnTo>
                  <a:lnTo>
                    <a:pt x="274573" y="51688"/>
                  </a:lnTo>
                  <a:lnTo>
                    <a:pt x="261619" y="51802"/>
                  </a:lnTo>
                  <a:lnTo>
                    <a:pt x="261873" y="77724"/>
                  </a:lnTo>
                  <a:lnTo>
                    <a:pt x="339216" y="38100"/>
                  </a:lnTo>
                  <a:lnTo>
                    <a:pt x="313963" y="25781"/>
                  </a:lnTo>
                  <a:close/>
                </a:path>
                <a:path w="339725" h="78104">
                  <a:moveTo>
                    <a:pt x="261365" y="25894"/>
                  </a:moveTo>
                  <a:lnTo>
                    <a:pt x="0" y="28193"/>
                  </a:lnTo>
                  <a:lnTo>
                    <a:pt x="253" y="54101"/>
                  </a:lnTo>
                  <a:lnTo>
                    <a:pt x="261619" y="51802"/>
                  </a:lnTo>
                  <a:lnTo>
                    <a:pt x="261365" y="25894"/>
                  </a:lnTo>
                  <a:close/>
                </a:path>
                <a:path w="339725" h="78104">
                  <a:moveTo>
                    <a:pt x="274319" y="25781"/>
                  </a:moveTo>
                  <a:lnTo>
                    <a:pt x="261365" y="25894"/>
                  </a:lnTo>
                  <a:lnTo>
                    <a:pt x="261619" y="51802"/>
                  </a:lnTo>
                  <a:lnTo>
                    <a:pt x="274573" y="51688"/>
                  </a:lnTo>
                  <a:lnTo>
                    <a:pt x="274319" y="25781"/>
                  </a:lnTo>
                  <a:close/>
                </a:path>
                <a:path w="339725" h="78104">
                  <a:moveTo>
                    <a:pt x="261112" y="0"/>
                  </a:moveTo>
                  <a:lnTo>
                    <a:pt x="261365" y="25894"/>
                  </a:lnTo>
                  <a:lnTo>
                    <a:pt x="313963" y="25781"/>
                  </a:lnTo>
                  <a:lnTo>
                    <a:pt x="261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7" name="object 31">
              <a:extLst>
                <a:ext uri="{FF2B5EF4-FFF2-40B4-BE49-F238E27FC236}">
                  <a16:creationId xmlns:a16="http://schemas.microsoft.com/office/drawing/2014/main" id="{3FC514D8-BF96-AC4D-AE08-CA5287F6D3B7}"/>
                </a:ext>
              </a:extLst>
            </p:cNvPr>
            <p:cNvSpPr/>
            <p:nvPr/>
          </p:nvSpPr>
          <p:spPr>
            <a:xfrm>
              <a:off x="4821746" y="4153091"/>
              <a:ext cx="0" cy="544354"/>
            </a:xfrm>
            <a:custGeom>
              <a:avLst/>
              <a:gdLst/>
              <a:ahLst/>
              <a:cxnLst/>
              <a:rect l="l" t="t" r="r" b="b"/>
              <a:pathLst>
                <a:path h="725804">
                  <a:moveTo>
                    <a:pt x="0" y="72580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5" name="object 32">
              <a:extLst>
                <a:ext uri="{FF2B5EF4-FFF2-40B4-BE49-F238E27FC236}">
                  <a16:creationId xmlns:a16="http://schemas.microsoft.com/office/drawing/2014/main" id="{F1A279F7-03FB-3245-B7BF-3F6A6041DAEF}"/>
                </a:ext>
              </a:extLst>
            </p:cNvPr>
            <p:cNvSpPr/>
            <p:nvPr/>
          </p:nvSpPr>
          <p:spPr>
            <a:xfrm>
              <a:off x="4608004" y="4162235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92100">
                  <a:moveTo>
                    <a:pt x="0" y="0"/>
                  </a:moveTo>
                  <a:lnTo>
                    <a:pt x="291973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6" name="object 33">
              <a:extLst>
                <a:ext uri="{FF2B5EF4-FFF2-40B4-BE49-F238E27FC236}">
                  <a16:creationId xmlns:a16="http://schemas.microsoft.com/office/drawing/2014/main" id="{45A09235-5CBA-F143-8D69-6540495E5ED5}"/>
                </a:ext>
              </a:extLst>
            </p:cNvPr>
            <p:cNvSpPr/>
            <p:nvPr/>
          </p:nvSpPr>
          <p:spPr>
            <a:xfrm>
              <a:off x="4613721" y="4697159"/>
              <a:ext cx="221456" cy="0"/>
            </a:xfrm>
            <a:custGeom>
              <a:avLst/>
              <a:gdLst/>
              <a:ahLst/>
              <a:cxnLst/>
              <a:rect l="l" t="t" r="r" b="b"/>
              <a:pathLst>
                <a:path w="295275">
                  <a:moveTo>
                    <a:pt x="0" y="0"/>
                  </a:moveTo>
                  <a:lnTo>
                    <a:pt x="294894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7" name="object 34">
              <a:extLst>
                <a:ext uri="{FF2B5EF4-FFF2-40B4-BE49-F238E27FC236}">
                  <a16:creationId xmlns:a16="http://schemas.microsoft.com/office/drawing/2014/main" id="{9BBAAC9C-ABB5-B94B-A1B3-1CA6FE2F82F4}"/>
                </a:ext>
              </a:extLst>
            </p:cNvPr>
            <p:cNvSpPr/>
            <p:nvPr/>
          </p:nvSpPr>
          <p:spPr>
            <a:xfrm>
              <a:off x="4835461" y="4300539"/>
              <a:ext cx="709613" cy="125254"/>
            </a:xfrm>
            <a:custGeom>
              <a:avLst/>
              <a:gdLst/>
              <a:ahLst/>
              <a:cxnLst/>
              <a:rect l="l" t="t" r="r" b="b"/>
              <a:pathLst>
                <a:path w="946150" h="167004">
                  <a:moveTo>
                    <a:pt x="0" y="166433"/>
                  </a:moveTo>
                  <a:lnTo>
                    <a:pt x="945768" y="0"/>
                  </a:lnTo>
                </a:path>
              </a:pathLst>
            </a:custGeom>
            <a:ln w="381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8" name="object 35">
              <a:extLst>
                <a:ext uri="{FF2B5EF4-FFF2-40B4-BE49-F238E27FC236}">
                  <a16:creationId xmlns:a16="http://schemas.microsoft.com/office/drawing/2014/main" id="{B33B2B4E-443E-FE43-AAAD-60CC7EF9AFB1}"/>
                </a:ext>
              </a:extLst>
            </p:cNvPr>
            <p:cNvSpPr txBox="1"/>
            <p:nvPr/>
          </p:nvSpPr>
          <p:spPr>
            <a:xfrm>
              <a:off x="3433382" y="4195801"/>
              <a:ext cx="1346835" cy="390492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8574" marR="3810" indent="-9525" algn="r">
                <a:spcBef>
                  <a:spcPts val="75"/>
                </a:spcBef>
              </a:pPr>
              <a:r>
                <a:rPr sz="825" i="1" dirty="0">
                  <a:latin typeface="Lucida Sans"/>
                  <a:cs typeface="Lucida Sans"/>
                </a:rPr>
                <a:t>Bei </a:t>
              </a:r>
              <a:r>
                <a:rPr sz="825" i="1" spc="-4" dirty="0">
                  <a:latin typeface="Lucida Sans"/>
                  <a:cs typeface="Lucida Sans"/>
                </a:rPr>
                <a:t>Ausnahme</a:t>
              </a:r>
              <a:r>
                <a:rPr sz="825" i="1" spc="-11" dirty="0">
                  <a:latin typeface="Lucida Sans"/>
                  <a:cs typeface="Lucida Sans"/>
                </a:rPr>
                <a:t> </a:t>
              </a:r>
              <a:r>
                <a:rPr sz="825" i="1" spc="-4" dirty="0">
                  <a:latin typeface="Lucida Sans"/>
                  <a:cs typeface="Lucida Sans"/>
                </a:rPr>
                <a:t>oder</a:t>
              </a:r>
              <a:r>
                <a:rPr sz="825" i="1" spc="-11" dirty="0">
                  <a:latin typeface="Lucida Sans"/>
                  <a:cs typeface="Lucida Sans"/>
                </a:rPr>
                <a:t> </a:t>
              </a:r>
              <a:r>
                <a:rPr sz="825" i="1" spc="-4" dirty="0">
                  <a:latin typeface="Lucida Sans"/>
                  <a:cs typeface="Lucida Sans"/>
                </a:rPr>
                <a:t>Fehler </a:t>
              </a:r>
              <a:r>
                <a:rPr sz="825" i="1" dirty="0">
                  <a:latin typeface="Lucida Sans"/>
                  <a:cs typeface="Lucida Sans"/>
                </a:rPr>
                <a:t> </a:t>
              </a:r>
              <a:r>
                <a:rPr sz="825" i="1" spc="-8" dirty="0">
                  <a:latin typeface="Lucida Sans"/>
                  <a:cs typeface="Lucida Sans"/>
                </a:rPr>
                <a:t>Nachricht </a:t>
              </a:r>
              <a:r>
                <a:rPr sz="825" i="1" dirty="0">
                  <a:latin typeface="Lucida Sans"/>
                  <a:cs typeface="Lucida Sans"/>
                </a:rPr>
                <a:t>an</a:t>
              </a:r>
              <a:r>
                <a:rPr sz="825" i="1" spc="19" dirty="0">
                  <a:latin typeface="Lucida Sans"/>
                  <a:cs typeface="Lucida Sans"/>
                </a:rPr>
                <a:t> </a:t>
              </a:r>
              <a:r>
                <a:rPr sz="825" i="1" spc="-8" dirty="0">
                  <a:latin typeface="Lucida Sans"/>
                  <a:cs typeface="Lucida Sans"/>
                </a:rPr>
                <a:t>Faktura</a:t>
              </a:r>
              <a:r>
                <a:rPr sz="825" i="1" spc="34" dirty="0">
                  <a:latin typeface="Lucida Sans"/>
                  <a:cs typeface="Lucida Sans"/>
                </a:rPr>
                <a:t> </a:t>
              </a:r>
              <a:r>
                <a:rPr sz="825" i="1" spc="-15" dirty="0">
                  <a:latin typeface="Lucida Sans"/>
                  <a:cs typeface="Lucida Sans"/>
                </a:rPr>
                <a:t>und </a:t>
              </a:r>
              <a:r>
                <a:rPr sz="825" i="1" dirty="0">
                  <a:latin typeface="Lucida Sans"/>
                  <a:cs typeface="Lucida Sans"/>
                </a:rPr>
                <a:t> </a:t>
              </a:r>
              <a:r>
                <a:rPr sz="825" i="1" spc="-4" dirty="0">
                  <a:latin typeface="Lucida Sans"/>
                  <a:cs typeface="Lucida Sans"/>
                </a:rPr>
                <a:t>Abbruch </a:t>
              </a:r>
              <a:r>
                <a:rPr sz="825" i="1" dirty="0">
                  <a:latin typeface="Lucida Sans"/>
                  <a:cs typeface="Lucida Sans"/>
                </a:rPr>
                <a:t>der</a:t>
              </a:r>
              <a:r>
                <a:rPr sz="825" i="1" spc="-38" dirty="0">
                  <a:latin typeface="Lucida Sans"/>
                  <a:cs typeface="Lucida Sans"/>
                </a:rPr>
                <a:t> </a:t>
              </a:r>
              <a:r>
                <a:rPr sz="825" i="1" spc="-4" dirty="0">
                  <a:latin typeface="Lucida Sans"/>
                  <a:cs typeface="Lucida Sans"/>
                </a:rPr>
                <a:t>Buchung!</a:t>
              </a:r>
              <a:endParaRPr sz="825">
                <a:latin typeface="Lucida Sans"/>
                <a:cs typeface="Lucida Sans"/>
              </a:endParaRPr>
            </a:p>
          </p:txBody>
        </p:sp>
      </p:grpSp>
      <p:sp>
        <p:nvSpPr>
          <p:cNvPr id="99" name="object 7">
            <a:extLst>
              <a:ext uri="{FF2B5EF4-FFF2-40B4-BE49-F238E27FC236}">
                <a16:creationId xmlns:a16="http://schemas.microsoft.com/office/drawing/2014/main" id="{5B4735C1-9558-8F48-84C8-EA0F2E164B92}"/>
              </a:ext>
            </a:extLst>
          </p:cNvPr>
          <p:cNvSpPr/>
          <p:nvPr/>
        </p:nvSpPr>
        <p:spPr>
          <a:xfrm rot="18000000">
            <a:off x="4289113" y="3066060"/>
            <a:ext cx="604913" cy="468808"/>
          </a:xfrm>
          <a:custGeom>
            <a:avLst/>
            <a:gdLst/>
            <a:ahLst/>
            <a:cxnLst/>
            <a:rect l="l" t="t" r="r" b="b"/>
            <a:pathLst>
              <a:path w="838200" h="649604">
                <a:moveTo>
                  <a:pt x="658749" y="0"/>
                </a:moveTo>
                <a:lnTo>
                  <a:pt x="179451" y="0"/>
                </a:lnTo>
                <a:lnTo>
                  <a:pt x="179451" y="20320"/>
                </a:lnTo>
                <a:lnTo>
                  <a:pt x="658749" y="20320"/>
                </a:lnTo>
                <a:lnTo>
                  <a:pt x="658749" y="0"/>
                </a:lnTo>
                <a:close/>
              </a:path>
              <a:path w="838200" h="649604">
                <a:moveTo>
                  <a:pt x="658749" y="40512"/>
                </a:moveTo>
                <a:lnTo>
                  <a:pt x="179451" y="40512"/>
                </a:lnTo>
                <a:lnTo>
                  <a:pt x="179451" y="81152"/>
                </a:lnTo>
                <a:lnTo>
                  <a:pt x="658749" y="81152"/>
                </a:lnTo>
                <a:lnTo>
                  <a:pt x="658749" y="40512"/>
                </a:lnTo>
                <a:close/>
              </a:path>
              <a:path w="838200" h="649604">
                <a:moveTo>
                  <a:pt x="838200" y="236727"/>
                </a:moveTo>
                <a:lnTo>
                  <a:pt x="0" y="236727"/>
                </a:lnTo>
                <a:lnTo>
                  <a:pt x="419100" y="649224"/>
                </a:lnTo>
                <a:lnTo>
                  <a:pt x="838200" y="236727"/>
                </a:lnTo>
                <a:close/>
              </a:path>
              <a:path w="838200" h="649604">
                <a:moveTo>
                  <a:pt x="658749" y="101473"/>
                </a:moveTo>
                <a:lnTo>
                  <a:pt x="179451" y="101473"/>
                </a:lnTo>
                <a:lnTo>
                  <a:pt x="179451" y="236727"/>
                </a:lnTo>
                <a:lnTo>
                  <a:pt x="658749" y="236727"/>
                </a:lnTo>
                <a:lnTo>
                  <a:pt x="658749" y="101473"/>
                </a:lnTo>
                <a:close/>
              </a:path>
            </a:pathLst>
          </a:custGeom>
          <a:solidFill>
            <a:srgbClr val="009B91"/>
          </a:solidFill>
        </p:spPr>
        <p:txBody>
          <a:bodyPr wrap="square" lIns="0" tIns="0" rIns="0" bIns="0" rtlCol="0"/>
          <a:lstStyle/>
          <a:p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1002235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1800" spc="-4" dirty="0"/>
              <a:t>Einheitliches </a:t>
            </a:r>
            <a:r>
              <a:rPr lang="de-DE" sz="1800" dirty="0"/>
              <a:t>Eingangs- </a:t>
            </a:r>
            <a:r>
              <a:rPr lang="de-DE" sz="1800" spc="-4" dirty="0"/>
              <a:t>und  </a:t>
            </a:r>
            <a:r>
              <a:rPr lang="de-DE" sz="1800" dirty="0"/>
              <a:t>Ausgangsverhalten </a:t>
            </a:r>
            <a:r>
              <a:rPr lang="de-DE" sz="1800" spc="-4" dirty="0"/>
              <a:t>von</a:t>
            </a:r>
            <a:r>
              <a:rPr lang="de-DE" sz="1800" spc="-38" dirty="0"/>
              <a:t> </a:t>
            </a:r>
            <a:r>
              <a:rPr lang="de-DE" sz="1800" spc="-4" dirty="0"/>
              <a:t>Sequenzflüssen</a:t>
            </a:r>
            <a:endParaRPr lang="en-US" sz="1000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8C22296-9385-B34E-A663-A99BB75E4F85}"/>
              </a:ext>
            </a:extLst>
          </p:cNvPr>
          <p:cNvGrpSpPr/>
          <p:nvPr/>
        </p:nvGrpSpPr>
        <p:grpSpPr>
          <a:xfrm>
            <a:off x="1793366" y="1329308"/>
            <a:ext cx="5849685" cy="1890522"/>
            <a:chOff x="1793366" y="1329308"/>
            <a:chExt cx="5849685" cy="1890522"/>
          </a:xfrm>
        </p:grpSpPr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76FF4F80-C4BC-A74F-A56E-DF6690D5451B}"/>
                </a:ext>
              </a:extLst>
            </p:cNvPr>
            <p:cNvSpPr/>
            <p:nvPr/>
          </p:nvSpPr>
          <p:spPr>
            <a:xfrm>
              <a:off x="1793366" y="1329308"/>
              <a:ext cx="5432679" cy="18905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9" name="object 5">
              <a:extLst>
                <a:ext uri="{FF2B5EF4-FFF2-40B4-BE49-F238E27FC236}">
                  <a16:creationId xmlns:a16="http://schemas.microsoft.com/office/drawing/2014/main" id="{F74230FF-2D27-1F4F-A4E2-8FD5B8813948}"/>
                </a:ext>
              </a:extLst>
            </p:cNvPr>
            <p:cNvSpPr/>
            <p:nvPr/>
          </p:nvSpPr>
          <p:spPr>
            <a:xfrm>
              <a:off x="7210616" y="1979105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0" y="121031"/>
                  </a:lnTo>
                  <a:lnTo>
                    <a:pt x="202692" y="260858"/>
                  </a:lnTo>
                  <a:lnTo>
                    <a:pt x="133985" y="302006"/>
                  </a:lnTo>
                  <a:lnTo>
                    <a:pt x="326009" y="435229"/>
                  </a:lnTo>
                  <a:lnTo>
                    <a:pt x="267080" y="464058"/>
                  </a:lnTo>
                  <a:lnTo>
                    <a:pt x="576072" y="672084"/>
                  </a:lnTo>
                  <a:lnTo>
                    <a:pt x="393826" y="400685"/>
                  </a:lnTo>
                  <a:lnTo>
                    <a:pt x="442087" y="373634"/>
                  </a:lnTo>
                  <a:lnTo>
                    <a:pt x="294640" y="211455"/>
                  </a:lnTo>
                  <a:lnTo>
                    <a:pt x="343026" y="189230"/>
                  </a:lnTo>
                  <a:lnTo>
                    <a:pt x="2259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0" name="object 6">
              <a:extLst>
                <a:ext uri="{FF2B5EF4-FFF2-40B4-BE49-F238E27FC236}">
                  <a16:creationId xmlns:a16="http://schemas.microsoft.com/office/drawing/2014/main" id="{A0218BD4-D06B-BC43-8FDB-CB47687D2BFD}"/>
                </a:ext>
              </a:extLst>
            </p:cNvPr>
            <p:cNvSpPr/>
            <p:nvPr/>
          </p:nvSpPr>
          <p:spPr>
            <a:xfrm>
              <a:off x="7210616" y="1979105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343026" y="189230"/>
                  </a:lnTo>
                  <a:lnTo>
                    <a:pt x="294640" y="211455"/>
                  </a:lnTo>
                  <a:lnTo>
                    <a:pt x="442087" y="373634"/>
                  </a:lnTo>
                  <a:lnTo>
                    <a:pt x="393826" y="400685"/>
                  </a:lnTo>
                  <a:lnTo>
                    <a:pt x="576072" y="672084"/>
                  </a:lnTo>
                  <a:lnTo>
                    <a:pt x="267080" y="464058"/>
                  </a:lnTo>
                  <a:lnTo>
                    <a:pt x="326009" y="435229"/>
                  </a:lnTo>
                  <a:lnTo>
                    <a:pt x="133985" y="302006"/>
                  </a:lnTo>
                  <a:lnTo>
                    <a:pt x="202692" y="260858"/>
                  </a:lnTo>
                  <a:lnTo>
                    <a:pt x="0" y="121031"/>
                  </a:lnTo>
                  <a:lnTo>
                    <a:pt x="225932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1" name="object 2">
            <a:extLst>
              <a:ext uri="{FF2B5EF4-FFF2-40B4-BE49-F238E27FC236}">
                <a16:creationId xmlns:a16="http://schemas.microsoft.com/office/drawing/2014/main" id="{AE932D46-1684-854A-8C33-1BBFDAC78405}"/>
              </a:ext>
            </a:extLst>
          </p:cNvPr>
          <p:cNvSpPr txBox="1"/>
          <p:nvPr/>
        </p:nvSpPr>
        <p:spPr>
          <a:xfrm>
            <a:off x="1793366" y="3219830"/>
            <a:ext cx="5098256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3810" indent="-257175">
              <a:spcBef>
                <a:spcPts val="75"/>
              </a:spcBef>
              <a:buClr>
                <a:srgbClr val="009B91"/>
              </a:buClr>
              <a:buChar char="•"/>
              <a:tabLst>
                <a:tab pos="266224" algn="l"/>
                <a:tab pos="266700" algn="l"/>
              </a:tabLst>
            </a:pPr>
            <a:r>
              <a:rPr sz="1200" dirty="0">
                <a:latin typeface="Lucida Sans"/>
                <a:cs typeface="Lucida Sans"/>
              </a:rPr>
              <a:t>Das </a:t>
            </a:r>
            <a:r>
              <a:rPr sz="1200" spc="-4" dirty="0">
                <a:latin typeface="Lucida Sans"/>
                <a:cs typeface="Lucida Sans"/>
              </a:rPr>
              <a:t>einheitliche </a:t>
            </a:r>
            <a:r>
              <a:rPr sz="1200" dirty="0">
                <a:latin typeface="Lucida Sans"/>
                <a:cs typeface="Lucida Sans"/>
              </a:rPr>
              <a:t>Ein- </a:t>
            </a:r>
            <a:r>
              <a:rPr sz="1200" spc="-4" dirty="0">
                <a:latin typeface="Lucida Sans"/>
                <a:cs typeface="Lucida Sans"/>
              </a:rPr>
              <a:t>und Ausgangsverhalten von  Sequenzflüssen </a:t>
            </a:r>
            <a:r>
              <a:rPr sz="1200" dirty="0">
                <a:latin typeface="Lucida Sans"/>
                <a:cs typeface="Lucida Sans"/>
              </a:rPr>
              <a:t>dient der </a:t>
            </a:r>
            <a:r>
              <a:rPr sz="1200" spc="-4" dirty="0">
                <a:latin typeface="Lucida Sans"/>
                <a:cs typeface="Lucida Sans"/>
              </a:rPr>
              <a:t>Übersichtlichkeit und </a:t>
            </a:r>
            <a:r>
              <a:rPr sz="1200" spc="-8" dirty="0">
                <a:latin typeface="Lucida Sans"/>
                <a:cs typeface="Lucida Sans"/>
              </a:rPr>
              <a:t>zum  </a:t>
            </a:r>
            <a:r>
              <a:rPr sz="1200" spc="-4" dirty="0">
                <a:latin typeface="Lucida Sans"/>
                <a:cs typeface="Lucida Sans"/>
              </a:rPr>
              <a:t>Verständnis </a:t>
            </a:r>
            <a:r>
              <a:rPr sz="1200" dirty="0">
                <a:latin typeface="Lucida Sans"/>
                <a:cs typeface="Lucida Sans"/>
              </a:rPr>
              <a:t>des</a:t>
            </a:r>
            <a:r>
              <a:rPr sz="1200" spc="-26" dirty="0">
                <a:latin typeface="Lucida Sans"/>
                <a:cs typeface="Lucida Sans"/>
              </a:rPr>
              <a:t> </a:t>
            </a:r>
            <a:r>
              <a:rPr sz="1200" spc="-4" dirty="0">
                <a:latin typeface="Lucida Sans"/>
                <a:cs typeface="Lucida Sans"/>
              </a:rPr>
              <a:t>Prozesses.</a:t>
            </a:r>
            <a:endParaRPr sz="12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845202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1800" dirty="0"/>
              <a:t>Einhaltung </a:t>
            </a:r>
            <a:r>
              <a:rPr lang="de-DE" sz="1800" spc="-4" dirty="0"/>
              <a:t>der Modellierungsrichtung  bei</a:t>
            </a:r>
            <a:r>
              <a:rPr lang="de-DE" sz="1800" spc="-8" dirty="0"/>
              <a:t> </a:t>
            </a:r>
            <a:r>
              <a:rPr lang="de-DE" sz="1800" spc="-4" dirty="0"/>
              <a:t>Sequenzflüssen</a:t>
            </a:r>
            <a:endParaRPr lang="en-US" sz="100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9C7A444-EBD6-0D40-B4B2-3DB99CD25DC0}"/>
              </a:ext>
            </a:extLst>
          </p:cNvPr>
          <p:cNvGrpSpPr/>
          <p:nvPr/>
        </p:nvGrpSpPr>
        <p:grpSpPr>
          <a:xfrm>
            <a:off x="2278210" y="1497666"/>
            <a:ext cx="4587572" cy="2148168"/>
            <a:chOff x="2625711" y="1376175"/>
            <a:chExt cx="4587572" cy="2148168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4EC3A1F-F8AA-6A49-B714-EEEE1C6A75F1}"/>
                </a:ext>
              </a:extLst>
            </p:cNvPr>
            <p:cNvSpPr/>
            <p:nvPr/>
          </p:nvSpPr>
          <p:spPr>
            <a:xfrm>
              <a:off x="2625711" y="1376175"/>
              <a:ext cx="4045455" cy="21481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19522ED7-8EAA-9A48-86E2-BDC3B07B1DE3}"/>
                </a:ext>
              </a:extLst>
            </p:cNvPr>
            <p:cNvSpPr/>
            <p:nvPr/>
          </p:nvSpPr>
          <p:spPr>
            <a:xfrm>
              <a:off x="6780848" y="2140268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3" y="0"/>
                  </a:moveTo>
                  <a:lnTo>
                    <a:pt x="0" y="121031"/>
                  </a:lnTo>
                  <a:lnTo>
                    <a:pt x="202692" y="260858"/>
                  </a:lnTo>
                  <a:lnTo>
                    <a:pt x="133985" y="302006"/>
                  </a:lnTo>
                  <a:lnTo>
                    <a:pt x="326009" y="435229"/>
                  </a:lnTo>
                  <a:lnTo>
                    <a:pt x="267080" y="464058"/>
                  </a:lnTo>
                  <a:lnTo>
                    <a:pt x="576072" y="672084"/>
                  </a:lnTo>
                  <a:lnTo>
                    <a:pt x="393826" y="400685"/>
                  </a:lnTo>
                  <a:lnTo>
                    <a:pt x="442087" y="373634"/>
                  </a:lnTo>
                  <a:lnTo>
                    <a:pt x="294640" y="211455"/>
                  </a:lnTo>
                  <a:lnTo>
                    <a:pt x="343026" y="189230"/>
                  </a:lnTo>
                  <a:lnTo>
                    <a:pt x="22593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83FB3C97-ED9F-214D-8400-E3E474D120D8}"/>
                </a:ext>
              </a:extLst>
            </p:cNvPr>
            <p:cNvSpPr/>
            <p:nvPr/>
          </p:nvSpPr>
          <p:spPr>
            <a:xfrm>
              <a:off x="6780848" y="2140268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3" y="0"/>
                  </a:moveTo>
                  <a:lnTo>
                    <a:pt x="343026" y="189230"/>
                  </a:lnTo>
                  <a:lnTo>
                    <a:pt x="294640" y="211455"/>
                  </a:lnTo>
                  <a:lnTo>
                    <a:pt x="442087" y="373634"/>
                  </a:lnTo>
                  <a:lnTo>
                    <a:pt x="393826" y="400685"/>
                  </a:lnTo>
                  <a:lnTo>
                    <a:pt x="576072" y="672084"/>
                  </a:lnTo>
                  <a:lnTo>
                    <a:pt x="267080" y="464058"/>
                  </a:lnTo>
                  <a:lnTo>
                    <a:pt x="326009" y="435229"/>
                  </a:lnTo>
                  <a:lnTo>
                    <a:pt x="133985" y="302006"/>
                  </a:lnTo>
                  <a:lnTo>
                    <a:pt x="202692" y="260858"/>
                  </a:lnTo>
                  <a:lnTo>
                    <a:pt x="0" y="121031"/>
                  </a:lnTo>
                  <a:lnTo>
                    <a:pt x="225933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2" name="object 2">
            <a:extLst>
              <a:ext uri="{FF2B5EF4-FFF2-40B4-BE49-F238E27FC236}">
                <a16:creationId xmlns:a16="http://schemas.microsoft.com/office/drawing/2014/main" id="{9E76C832-1C39-F44A-A03C-1CEB84751DE2}"/>
              </a:ext>
            </a:extLst>
          </p:cNvPr>
          <p:cNvSpPr txBox="1"/>
          <p:nvPr/>
        </p:nvSpPr>
        <p:spPr>
          <a:xfrm>
            <a:off x="1822933" y="3691509"/>
            <a:ext cx="5684519" cy="74828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3810" indent="-257175">
              <a:spcBef>
                <a:spcPts val="75"/>
              </a:spcBef>
              <a:buClr>
                <a:srgbClr val="009B91"/>
              </a:buClr>
              <a:buChar char="•"/>
              <a:tabLst>
                <a:tab pos="266224" algn="l"/>
                <a:tab pos="266700" algn="l"/>
              </a:tabLst>
            </a:pPr>
            <a:r>
              <a:rPr sz="1200" dirty="0">
                <a:latin typeface="Lucida Sans"/>
                <a:cs typeface="Lucida Sans"/>
              </a:rPr>
              <a:t>Die Modellierung von </a:t>
            </a:r>
            <a:r>
              <a:rPr sz="1200" spc="-4" dirty="0">
                <a:latin typeface="Lucida Sans"/>
                <a:cs typeface="Lucida Sans"/>
              </a:rPr>
              <a:t>Sequenzflüssen </a:t>
            </a:r>
            <a:r>
              <a:rPr sz="1200" dirty="0">
                <a:latin typeface="Lucida Sans"/>
                <a:cs typeface="Lucida Sans"/>
              </a:rPr>
              <a:t>darf </a:t>
            </a:r>
            <a:r>
              <a:rPr sz="1200" spc="-4" dirty="0">
                <a:latin typeface="Lucida Sans"/>
                <a:cs typeface="Lucida Sans"/>
              </a:rPr>
              <a:t>nicht </a:t>
            </a:r>
            <a:r>
              <a:rPr sz="1200" dirty="0">
                <a:latin typeface="Lucida Sans"/>
                <a:cs typeface="Lucida Sans"/>
              </a:rPr>
              <a:t>entgegen der  einheitlichen Richtung </a:t>
            </a:r>
            <a:r>
              <a:rPr sz="1200" spc="-4" dirty="0">
                <a:latin typeface="Lucida Sans"/>
                <a:cs typeface="Lucida Sans"/>
              </a:rPr>
              <a:t>(definiert </a:t>
            </a:r>
            <a:r>
              <a:rPr sz="1200" spc="4" dirty="0">
                <a:latin typeface="Lucida Sans"/>
                <a:cs typeface="Lucida Sans"/>
              </a:rPr>
              <a:t>als </a:t>
            </a:r>
            <a:r>
              <a:rPr sz="1200" dirty="0">
                <a:latin typeface="Lucida Sans"/>
                <a:cs typeface="Lucida Sans"/>
              </a:rPr>
              <a:t>Diagrammattribut) laufen.</a:t>
            </a:r>
            <a:r>
              <a:rPr sz="1200" spc="-113" dirty="0">
                <a:latin typeface="Lucida Sans"/>
                <a:cs typeface="Lucida Sans"/>
              </a:rPr>
              <a:t> </a:t>
            </a:r>
            <a:r>
              <a:rPr sz="1200" dirty="0">
                <a:latin typeface="Lucida Sans"/>
                <a:cs typeface="Lucida Sans"/>
              </a:rPr>
              <a:t>Es </a:t>
            </a:r>
            <a:r>
              <a:rPr sz="1200" spc="4" dirty="0" err="1">
                <a:latin typeface="Lucida Sans"/>
                <a:cs typeface="Lucida Sans"/>
              </a:rPr>
              <a:t>wird</a:t>
            </a:r>
            <a:r>
              <a:rPr sz="1200" spc="4" dirty="0">
                <a:latin typeface="Lucida Sans"/>
                <a:cs typeface="Lucida Sans"/>
              </a:rPr>
              <a:t> </a:t>
            </a:r>
            <a:r>
              <a:rPr sz="1200" spc="-4" dirty="0">
                <a:latin typeface="Lucida Sans"/>
                <a:cs typeface="Lucida Sans"/>
              </a:rPr>
              <a:t>empfohlen, </a:t>
            </a:r>
            <a:r>
              <a:rPr sz="1200" dirty="0">
                <a:latin typeface="Lucida Sans"/>
                <a:cs typeface="Lucida Sans"/>
              </a:rPr>
              <a:t>keine </a:t>
            </a:r>
            <a:r>
              <a:rPr sz="1200" spc="-4" dirty="0">
                <a:latin typeface="Lucida Sans"/>
                <a:cs typeface="Lucida Sans"/>
              </a:rPr>
              <a:t>unnötigen Sequenzflüsse </a:t>
            </a:r>
            <a:r>
              <a:rPr sz="1200" spc="-8" dirty="0">
                <a:latin typeface="Lucida Sans"/>
                <a:cs typeface="Lucida Sans"/>
              </a:rPr>
              <a:t>zu </a:t>
            </a:r>
            <a:r>
              <a:rPr sz="1200" dirty="0">
                <a:latin typeface="Lucida Sans"/>
                <a:cs typeface="Lucida Sans"/>
              </a:rPr>
              <a:t>modellieren, </a:t>
            </a:r>
            <a:r>
              <a:rPr sz="1200" spc="-4" dirty="0" err="1">
                <a:latin typeface="Lucida Sans"/>
                <a:cs typeface="Lucida Sans"/>
              </a:rPr>
              <a:t>damit</a:t>
            </a:r>
            <a:r>
              <a:rPr sz="1200" spc="-4" dirty="0">
                <a:latin typeface="Lucida Sans"/>
                <a:cs typeface="Lucida Sans"/>
              </a:rPr>
              <a:t> </a:t>
            </a:r>
            <a:r>
              <a:rPr sz="1200" dirty="0">
                <a:latin typeface="Lucida Sans"/>
                <a:cs typeface="Lucida Sans"/>
              </a:rPr>
              <a:t>das </a:t>
            </a:r>
            <a:r>
              <a:rPr sz="1200" spc="-4" dirty="0">
                <a:latin typeface="Lucida Sans"/>
                <a:cs typeface="Lucida Sans"/>
              </a:rPr>
              <a:t>Prozessmodell so </a:t>
            </a:r>
            <a:r>
              <a:rPr sz="1200" dirty="0">
                <a:latin typeface="Lucida Sans"/>
                <a:cs typeface="Lucida Sans"/>
              </a:rPr>
              <a:t>einfach wie </a:t>
            </a:r>
            <a:r>
              <a:rPr sz="1200" spc="-4" dirty="0">
                <a:latin typeface="Lucida Sans"/>
                <a:cs typeface="Lucida Sans"/>
              </a:rPr>
              <a:t>möglich </a:t>
            </a:r>
            <a:r>
              <a:rPr sz="1200" dirty="0">
                <a:latin typeface="Lucida Sans"/>
                <a:cs typeface="Lucida Sans"/>
              </a:rPr>
              <a:t>gehalten</a:t>
            </a:r>
            <a:r>
              <a:rPr sz="1200" spc="-49" dirty="0">
                <a:latin typeface="Lucida Sans"/>
                <a:cs typeface="Lucida Sans"/>
              </a:rPr>
              <a:t> </a:t>
            </a:r>
            <a:r>
              <a:rPr sz="1200" dirty="0">
                <a:latin typeface="Lucida Sans"/>
                <a:cs typeface="Lucida Sans"/>
              </a:rPr>
              <a:t>wird.</a:t>
            </a:r>
          </a:p>
        </p:txBody>
      </p:sp>
    </p:spTree>
    <p:extLst>
      <p:ext uri="{BB962C8B-B14F-4D97-AF65-F5344CB8AC3E}">
        <p14:creationId xmlns:p14="http://schemas.microsoft.com/office/powerpoint/2010/main" val="401463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1800" dirty="0"/>
              <a:t>Häufige Fehler</a:t>
            </a:r>
            <a:endParaRPr lang="en-US" sz="1000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19773EA-38DC-6441-9352-1976B53D0FB2}"/>
              </a:ext>
            </a:extLst>
          </p:cNvPr>
          <p:cNvGrpSpPr/>
          <p:nvPr/>
        </p:nvGrpSpPr>
        <p:grpSpPr>
          <a:xfrm>
            <a:off x="1831264" y="1470782"/>
            <a:ext cx="5481464" cy="2201936"/>
            <a:chOff x="2169587" y="1047256"/>
            <a:chExt cx="5481464" cy="2201936"/>
          </a:xfrm>
        </p:grpSpPr>
        <p:sp>
          <p:nvSpPr>
            <p:cNvPr id="18" name="object 2">
              <a:extLst>
                <a:ext uri="{FF2B5EF4-FFF2-40B4-BE49-F238E27FC236}">
                  <a16:creationId xmlns:a16="http://schemas.microsoft.com/office/drawing/2014/main" id="{82315421-6CE2-8F4D-BF99-4975F536F5E2}"/>
                </a:ext>
              </a:extLst>
            </p:cNvPr>
            <p:cNvSpPr/>
            <p:nvPr/>
          </p:nvSpPr>
          <p:spPr>
            <a:xfrm>
              <a:off x="2169587" y="1047256"/>
              <a:ext cx="4844744" cy="2201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B3372BB3-206E-8042-8265-C76B60A7AC8B}"/>
                </a:ext>
              </a:extLst>
            </p:cNvPr>
            <p:cNvSpPr/>
            <p:nvPr/>
          </p:nvSpPr>
          <p:spPr>
            <a:xfrm>
              <a:off x="7218616" y="1977963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0" y="121030"/>
                  </a:lnTo>
                  <a:lnTo>
                    <a:pt x="202692" y="260857"/>
                  </a:lnTo>
                  <a:lnTo>
                    <a:pt x="133984" y="302005"/>
                  </a:lnTo>
                  <a:lnTo>
                    <a:pt x="326008" y="435228"/>
                  </a:lnTo>
                  <a:lnTo>
                    <a:pt x="267080" y="464057"/>
                  </a:lnTo>
                  <a:lnTo>
                    <a:pt x="576072" y="672083"/>
                  </a:lnTo>
                  <a:lnTo>
                    <a:pt x="393826" y="400684"/>
                  </a:lnTo>
                  <a:lnTo>
                    <a:pt x="442086" y="373633"/>
                  </a:lnTo>
                  <a:lnTo>
                    <a:pt x="294767" y="211454"/>
                  </a:lnTo>
                  <a:lnTo>
                    <a:pt x="343026" y="189229"/>
                  </a:lnTo>
                  <a:lnTo>
                    <a:pt x="2259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FC05F005-696E-214A-8BF6-ACC210F3BA71}"/>
                </a:ext>
              </a:extLst>
            </p:cNvPr>
            <p:cNvSpPr/>
            <p:nvPr/>
          </p:nvSpPr>
          <p:spPr>
            <a:xfrm>
              <a:off x="7218616" y="1977963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343026" y="189229"/>
                  </a:lnTo>
                  <a:lnTo>
                    <a:pt x="294767" y="211454"/>
                  </a:lnTo>
                  <a:lnTo>
                    <a:pt x="442086" y="373633"/>
                  </a:lnTo>
                  <a:lnTo>
                    <a:pt x="393826" y="400684"/>
                  </a:lnTo>
                  <a:lnTo>
                    <a:pt x="576072" y="672083"/>
                  </a:lnTo>
                  <a:lnTo>
                    <a:pt x="267080" y="464057"/>
                  </a:lnTo>
                  <a:lnTo>
                    <a:pt x="326008" y="435228"/>
                  </a:lnTo>
                  <a:lnTo>
                    <a:pt x="133984" y="302005"/>
                  </a:lnTo>
                  <a:lnTo>
                    <a:pt x="202692" y="260857"/>
                  </a:lnTo>
                  <a:lnTo>
                    <a:pt x="0" y="121030"/>
                  </a:lnTo>
                  <a:lnTo>
                    <a:pt x="225932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65216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3" y="608057"/>
            <a:ext cx="6171271" cy="428642"/>
          </a:xfrm>
        </p:spPr>
        <p:txBody>
          <a:bodyPr/>
          <a:lstStyle/>
          <a:p>
            <a:pPr algn="ctr"/>
            <a:r>
              <a:rPr lang="en-US" sz="2100" dirty="0"/>
              <a:t>Motivation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1B14F88-A671-994C-A734-1D33EB67F8A3}"/>
              </a:ext>
            </a:extLst>
          </p:cNvPr>
          <p:cNvSpPr txBox="1">
            <a:spLocks/>
          </p:cNvSpPr>
          <p:nvPr/>
        </p:nvSpPr>
        <p:spPr>
          <a:xfrm>
            <a:off x="2648976" y="1559123"/>
            <a:ext cx="3846044" cy="2025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Geschäftsprozesse besser verstehen</a:t>
            </a:r>
          </a:p>
          <a:p>
            <a:pPr marL="285750" indent="-285750"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Kunden- und Serviceorientierung</a:t>
            </a:r>
          </a:p>
          <a:p>
            <a:pPr marL="285750" indent="-285750"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Wirtschaftlichkeit</a:t>
            </a:r>
          </a:p>
          <a:p>
            <a:pPr marL="285750" indent="-285750"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Neue/s Fähigkeiten/Wissen</a:t>
            </a:r>
          </a:p>
          <a:p>
            <a:pPr marL="285750" indent="-285750">
              <a:buClr>
                <a:srgbClr val="009B91"/>
              </a:buClr>
            </a:pPr>
            <a:r>
              <a:rPr lang="de-DE" sz="1600" dirty="0" err="1">
                <a:latin typeface="Lucida Sans" panose="020B0602030504020204" pitchFamily="34" charset="77"/>
              </a:rPr>
              <a:t>Unbenotete</a:t>
            </a:r>
            <a:r>
              <a:rPr lang="de-DE" sz="1600" dirty="0">
                <a:latin typeface="Lucida Sans" panose="020B0602030504020204" pitchFamily="34" charset="77"/>
              </a:rPr>
              <a:t> Prüfungsleistung </a:t>
            </a:r>
            <a:r>
              <a:rPr lang="de-DE" sz="1600" dirty="0">
                <a:latin typeface="Lucida Sans" panose="020B0602030504020204" pitchFamily="34" charset="77"/>
                <a:sym typeface="Wingdings" panose="05000000000000000000" pitchFamily="2" charset="2"/>
              </a:rPr>
              <a:t></a:t>
            </a:r>
            <a:endParaRPr lang="de-DE" sz="16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5206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1800" dirty="0"/>
              <a:t>Abwesenheit </a:t>
            </a:r>
            <a:r>
              <a:rPr lang="de-DE" sz="1800" spc="-4" dirty="0"/>
              <a:t>von</a:t>
            </a:r>
            <a:r>
              <a:rPr lang="de-DE" sz="1800" spc="-53" dirty="0"/>
              <a:t> </a:t>
            </a:r>
            <a:r>
              <a:rPr lang="de-DE" sz="1800" dirty="0"/>
              <a:t>Verklemmungen  </a:t>
            </a:r>
            <a:r>
              <a:rPr lang="de-DE" sz="1800" spc="-4" dirty="0"/>
              <a:t>(Deadlocks)</a:t>
            </a:r>
            <a:endParaRPr lang="en-US" sz="10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09F3A83-3FCA-6249-BC3A-5EDC794987EE}"/>
              </a:ext>
            </a:extLst>
          </p:cNvPr>
          <p:cNvGrpSpPr/>
          <p:nvPr/>
        </p:nvGrpSpPr>
        <p:grpSpPr>
          <a:xfrm>
            <a:off x="2675845" y="1769235"/>
            <a:ext cx="4473729" cy="2853496"/>
            <a:chOff x="2091403" y="1038688"/>
            <a:chExt cx="5468454" cy="3487965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7E5D368C-3519-B641-B23B-D98D075DE35C}"/>
                </a:ext>
              </a:extLst>
            </p:cNvPr>
            <p:cNvSpPr/>
            <p:nvPr/>
          </p:nvSpPr>
          <p:spPr>
            <a:xfrm>
              <a:off x="2091403" y="1038688"/>
              <a:ext cx="4673156" cy="16664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6139ECA4-08DA-1541-9707-ACD74BCB94C1}"/>
                </a:ext>
              </a:extLst>
            </p:cNvPr>
            <p:cNvSpPr/>
            <p:nvPr/>
          </p:nvSpPr>
          <p:spPr>
            <a:xfrm>
              <a:off x="2160270" y="2773687"/>
              <a:ext cx="4644390" cy="17529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62F0C160-016A-7B4A-A8C9-3B6F3B122C92}"/>
                </a:ext>
              </a:extLst>
            </p:cNvPr>
            <p:cNvSpPr/>
            <p:nvPr/>
          </p:nvSpPr>
          <p:spPr>
            <a:xfrm>
              <a:off x="6868233" y="1559106"/>
              <a:ext cx="691624" cy="5347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BE8BA8A-7590-9543-A136-6A27B4EC4969}"/>
                </a:ext>
              </a:extLst>
            </p:cNvPr>
            <p:cNvSpPr/>
            <p:nvPr/>
          </p:nvSpPr>
          <p:spPr>
            <a:xfrm>
              <a:off x="7056311" y="3398712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0" y="121031"/>
                  </a:lnTo>
                  <a:lnTo>
                    <a:pt x="202691" y="260858"/>
                  </a:lnTo>
                  <a:lnTo>
                    <a:pt x="133984" y="302006"/>
                  </a:lnTo>
                  <a:lnTo>
                    <a:pt x="326008" y="435229"/>
                  </a:lnTo>
                  <a:lnTo>
                    <a:pt x="267080" y="464058"/>
                  </a:lnTo>
                  <a:lnTo>
                    <a:pt x="576071" y="672084"/>
                  </a:lnTo>
                  <a:lnTo>
                    <a:pt x="393826" y="400685"/>
                  </a:lnTo>
                  <a:lnTo>
                    <a:pt x="442086" y="373634"/>
                  </a:lnTo>
                  <a:lnTo>
                    <a:pt x="294639" y="211455"/>
                  </a:lnTo>
                  <a:lnTo>
                    <a:pt x="343026" y="189230"/>
                  </a:lnTo>
                  <a:lnTo>
                    <a:pt x="2259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7BA843FD-1E71-DE45-8EA3-A550B71AD933}"/>
                </a:ext>
              </a:extLst>
            </p:cNvPr>
            <p:cNvSpPr/>
            <p:nvPr/>
          </p:nvSpPr>
          <p:spPr>
            <a:xfrm>
              <a:off x="7056311" y="3398712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343026" y="189230"/>
                  </a:lnTo>
                  <a:lnTo>
                    <a:pt x="294639" y="211455"/>
                  </a:lnTo>
                  <a:lnTo>
                    <a:pt x="442086" y="373634"/>
                  </a:lnTo>
                  <a:lnTo>
                    <a:pt x="393826" y="400685"/>
                  </a:lnTo>
                  <a:lnTo>
                    <a:pt x="576071" y="672084"/>
                  </a:lnTo>
                  <a:lnTo>
                    <a:pt x="267080" y="464058"/>
                  </a:lnTo>
                  <a:lnTo>
                    <a:pt x="326008" y="435229"/>
                  </a:lnTo>
                  <a:lnTo>
                    <a:pt x="133984" y="302006"/>
                  </a:lnTo>
                  <a:lnTo>
                    <a:pt x="202691" y="260858"/>
                  </a:lnTo>
                  <a:lnTo>
                    <a:pt x="0" y="121031"/>
                  </a:lnTo>
                  <a:lnTo>
                    <a:pt x="225932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802714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1800" dirty="0"/>
              <a:t>Abwesenheit </a:t>
            </a:r>
            <a:r>
              <a:rPr lang="de-DE" sz="1800" spc="-4" dirty="0"/>
              <a:t>von</a:t>
            </a:r>
            <a:r>
              <a:rPr lang="de-DE" sz="1800" spc="-53" dirty="0"/>
              <a:t> </a:t>
            </a:r>
            <a:r>
              <a:rPr lang="de-DE" sz="1800" dirty="0"/>
              <a:t>Multi-</a:t>
            </a:r>
            <a:r>
              <a:rPr lang="de-DE" sz="1800" dirty="0" err="1"/>
              <a:t>Merges</a:t>
            </a:r>
            <a:endParaRPr lang="en-US" sz="10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7CBF6FA-33B7-D54B-A240-70AF0140B567}"/>
              </a:ext>
            </a:extLst>
          </p:cNvPr>
          <p:cNvGrpSpPr/>
          <p:nvPr/>
        </p:nvGrpSpPr>
        <p:grpSpPr>
          <a:xfrm>
            <a:off x="2874479" y="1251979"/>
            <a:ext cx="4275095" cy="2639542"/>
            <a:chOff x="2167134" y="998500"/>
            <a:chExt cx="5392723" cy="3329591"/>
          </a:xfrm>
        </p:grpSpPr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928C50A9-EBDE-AC4A-A513-83B9D0B2DA2C}"/>
                </a:ext>
              </a:extLst>
            </p:cNvPr>
            <p:cNvSpPr/>
            <p:nvPr/>
          </p:nvSpPr>
          <p:spPr>
            <a:xfrm>
              <a:off x="2175288" y="998500"/>
              <a:ext cx="4096685" cy="15990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6938C8E1-7117-654C-B087-070EE70F8A59}"/>
                </a:ext>
              </a:extLst>
            </p:cNvPr>
            <p:cNvSpPr/>
            <p:nvPr/>
          </p:nvSpPr>
          <p:spPr>
            <a:xfrm>
              <a:off x="2167134" y="2717731"/>
              <a:ext cx="4074398" cy="1610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EC20260B-1AF8-8F45-A3F2-862B89FE4A5D}"/>
                </a:ext>
              </a:extLst>
            </p:cNvPr>
            <p:cNvSpPr/>
            <p:nvPr/>
          </p:nvSpPr>
          <p:spPr>
            <a:xfrm>
              <a:off x="6868233" y="1733985"/>
              <a:ext cx="691624" cy="5347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AF19AA47-0F78-B145-8B3F-FFD94248CFF4}"/>
                </a:ext>
              </a:extLst>
            </p:cNvPr>
            <p:cNvSpPr/>
            <p:nvPr/>
          </p:nvSpPr>
          <p:spPr>
            <a:xfrm>
              <a:off x="6999161" y="3310700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0" y="121030"/>
                  </a:lnTo>
                  <a:lnTo>
                    <a:pt x="202691" y="260857"/>
                  </a:lnTo>
                  <a:lnTo>
                    <a:pt x="133984" y="302005"/>
                  </a:lnTo>
                  <a:lnTo>
                    <a:pt x="326008" y="435228"/>
                  </a:lnTo>
                  <a:lnTo>
                    <a:pt x="267080" y="464057"/>
                  </a:lnTo>
                  <a:lnTo>
                    <a:pt x="576071" y="672083"/>
                  </a:lnTo>
                  <a:lnTo>
                    <a:pt x="393826" y="400684"/>
                  </a:lnTo>
                  <a:lnTo>
                    <a:pt x="442086" y="373633"/>
                  </a:lnTo>
                  <a:lnTo>
                    <a:pt x="294639" y="211454"/>
                  </a:lnTo>
                  <a:lnTo>
                    <a:pt x="343026" y="189229"/>
                  </a:lnTo>
                  <a:lnTo>
                    <a:pt x="2259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F854251-7B4E-6D44-92C4-C1A32493535A}"/>
                </a:ext>
              </a:extLst>
            </p:cNvPr>
            <p:cNvSpPr/>
            <p:nvPr/>
          </p:nvSpPr>
          <p:spPr>
            <a:xfrm>
              <a:off x="6999161" y="3310700"/>
              <a:ext cx="432435" cy="504349"/>
            </a:xfrm>
            <a:custGeom>
              <a:avLst/>
              <a:gdLst/>
              <a:ahLst/>
              <a:cxnLst/>
              <a:rect l="l" t="t" r="r" b="b"/>
              <a:pathLst>
                <a:path w="576579" h="672464">
                  <a:moveTo>
                    <a:pt x="225932" y="0"/>
                  </a:moveTo>
                  <a:lnTo>
                    <a:pt x="343026" y="189229"/>
                  </a:lnTo>
                  <a:lnTo>
                    <a:pt x="294639" y="211454"/>
                  </a:lnTo>
                  <a:lnTo>
                    <a:pt x="442086" y="373633"/>
                  </a:lnTo>
                  <a:lnTo>
                    <a:pt x="393826" y="400684"/>
                  </a:lnTo>
                  <a:lnTo>
                    <a:pt x="576071" y="672083"/>
                  </a:lnTo>
                  <a:lnTo>
                    <a:pt x="267080" y="464057"/>
                  </a:lnTo>
                  <a:lnTo>
                    <a:pt x="326008" y="435228"/>
                  </a:lnTo>
                  <a:lnTo>
                    <a:pt x="133984" y="302005"/>
                  </a:lnTo>
                  <a:lnTo>
                    <a:pt x="202691" y="260857"/>
                  </a:lnTo>
                  <a:lnTo>
                    <a:pt x="0" y="121030"/>
                  </a:lnTo>
                  <a:lnTo>
                    <a:pt x="225932" y="0"/>
                  </a:lnTo>
                  <a:close/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2418945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1800" dirty="0" err="1"/>
              <a:t>Vicious</a:t>
            </a:r>
            <a:r>
              <a:rPr lang="de-DE" sz="1800" dirty="0"/>
              <a:t> Circle</a:t>
            </a:r>
            <a:endParaRPr lang="en-US" sz="10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E90ED6B-1EF3-D84F-B274-DA8492B6D463}"/>
              </a:ext>
            </a:extLst>
          </p:cNvPr>
          <p:cNvSpPr/>
          <p:nvPr/>
        </p:nvSpPr>
        <p:spPr>
          <a:xfrm>
            <a:off x="2318171" y="1348967"/>
            <a:ext cx="4507649" cy="2234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13B9139-6CEC-4F4A-8F58-E684D2610157}"/>
              </a:ext>
            </a:extLst>
          </p:cNvPr>
          <p:cNvSpPr txBox="1"/>
          <p:nvPr/>
        </p:nvSpPr>
        <p:spPr>
          <a:xfrm>
            <a:off x="2092928" y="3607119"/>
            <a:ext cx="4780598" cy="10195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" dirty="0">
                <a:solidFill>
                  <a:srgbClr val="7E7E7E"/>
                </a:solidFill>
                <a:latin typeface="Lucida Sans"/>
                <a:cs typeface="Lucida Sans"/>
              </a:rPr>
              <a:t>Quelle: </a:t>
            </a:r>
            <a:r>
              <a:rPr sz="600" u="sng" spc="-4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Lucida Sans"/>
                <a:cs typeface="Lucida Sans"/>
                <a:hlinkClick r:id="rId4"/>
              </a:rPr>
              <a:t>http://www.hindawi.com/journals/isrn/2013/507984.fig.0018.jpg</a:t>
            </a:r>
            <a:r>
              <a:rPr sz="600" spc="-4" dirty="0">
                <a:solidFill>
                  <a:srgbClr val="009999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sz="600" spc="-4" dirty="0">
                <a:solidFill>
                  <a:srgbClr val="7E7E7E"/>
                </a:solidFill>
                <a:latin typeface="Lucida Sans"/>
                <a:cs typeface="Lucida Sans"/>
              </a:rPr>
              <a:t>(Abruf 18.06.2015) ;Theoretische Grundlage siehe</a:t>
            </a:r>
            <a:r>
              <a:rPr sz="600" spc="94" dirty="0">
                <a:solidFill>
                  <a:srgbClr val="7E7E7E"/>
                </a:solidFill>
                <a:latin typeface="Lucida Sans"/>
                <a:cs typeface="Lucida Sans"/>
              </a:rPr>
              <a:t> </a:t>
            </a:r>
            <a:r>
              <a:rPr sz="600" dirty="0">
                <a:solidFill>
                  <a:srgbClr val="7E7E7E"/>
                </a:solidFill>
                <a:latin typeface="Lucida Sans"/>
                <a:cs typeface="Lucida Sans"/>
              </a:rPr>
              <a:t>[7]</a:t>
            </a:r>
            <a:endParaRPr sz="6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706947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1800" dirty="0"/>
              <a:t>Aussagenorientierte Modellierung</a:t>
            </a:r>
          </a:p>
          <a:p>
            <a:pPr algn="ctr"/>
            <a:r>
              <a:rPr lang="en-US" sz="1000" dirty="0" err="1"/>
              <a:t>Reduzierung</a:t>
            </a:r>
            <a:r>
              <a:rPr lang="en-US" sz="1000" dirty="0"/>
              <a:t> der </a:t>
            </a:r>
            <a:r>
              <a:rPr lang="en-US" sz="1000" dirty="0" err="1"/>
              <a:t>Elemente</a:t>
            </a:r>
            <a:endParaRPr lang="en-US" sz="10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1E2D5DB-CDF3-7740-99D2-9E5C72AF8EB6}"/>
              </a:ext>
            </a:extLst>
          </p:cNvPr>
          <p:cNvGrpSpPr/>
          <p:nvPr/>
        </p:nvGrpSpPr>
        <p:grpSpPr>
          <a:xfrm>
            <a:off x="2297736" y="1280200"/>
            <a:ext cx="4188857" cy="3254981"/>
            <a:chOff x="1215999" y="1117950"/>
            <a:chExt cx="4671597" cy="3630097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5DDB7601-75AC-BE49-A399-E58EA2F81465}"/>
                </a:ext>
              </a:extLst>
            </p:cNvPr>
            <p:cNvSpPr/>
            <p:nvPr/>
          </p:nvSpPr>
          <p:spPr>
            <a:xfrm>
              <a:off x="1972813" y="1133830"/>
              <a:ext cx="3914783" cy="36142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AFFDE9F5-3030-2F40-B30B-1DED2774C166}"/>
                </a:ext>
              </a:extLst>
            </p:cNvPr>
            <p:cNvSpPr/>
            <p:nvPr/>
          </p:nvSpPr>
          <p:spPr>
            <a:xfrm>
              <a:off x="1978534" y="1139570"/>
              <a:ext cx="3865625" cy="35650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9BD6523-5227-3440-853E-EAFB09283181}"/>
                </a:ext>
              </a:extLst>
            </p:cNvPr>
            <p:cNvSpPr txBox="1"/>
            <p:nvPr/>
          </p:nvSpPr>
          <p:spPr>
            <a:xfrm>
              <a:off x="1215999" y="1117950"/>
              <a:ext cx="398145" cy="131398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>
                <a:spcBef>
                  <a:spcPts val="79"/>
                </a:spcBef>
              </a:pPr>
              <a:r>
                <a:rPr sz="70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Debitor</a:t>
              </a:r>
              <a:endParaRPr sz="825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46351767-CCE3-8F4D-A6C9-EC300F61CF7C}"/>
                </a:ext>
              </a:extLst>
            </p:cNvPr>
            <p:cNvSpPr txBox="1"/>
            <p:nvPr/>
          </p:nvSpPr>
          <p:spPr>
            <a:xfrm>
              <a:off x="1240004" y="2063401"/>
              <a:ext cx="424339" cy="131398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>
                <a:spcBef>
                  <a:spcPts val="79"/>
                </a:spcBef>
              </a:pPr>
              <a:r>
                <a:rPr sz="700" i="1" spc="4" dirty="0">
                  <a:solidFill>
                    <a:srgbClr val="009B91"/>
                  </a:solidFill>
                  <a:latin typeface="Lucida Sans"/>
                  <a:cs typeface="Lucida Sans"/>
                </a:rPr>
                <a:t>V</a:t>
              </a:r>
              <a:r>
                <a:rPr sz="700" i="1" dirty="0">
                  <a:solidFill>
                    <a:srgbClr val="009B91"/>
                  </a:solidFill>
                  <a:latin typeface="Lucida Sans"/>
                  <a:cs typeface="Lucida Sans"/>
                </a:rPr>
                <a:t>erka</a:t>
              </a:r>
              <a:r>
                <a:rPr sz="700" i="1" spc="-38" dirty="0">
                  <a:solidFill>
                    <a:srgbClr val="009B91"/>
                  </a:solidFill>
                  <a:latin typeface="Lucida Sans"/>
                  <a:cs typeface="Lucida Sans"/>
                </a:rPr>
                <a:t>u</a:t>
              </a:r>
              <a:r>
                <a:rPr sz="700" i="1" dirty="0">
                  <a:solidFill>
                    <a:srgbClr val="009B91"/>
                  </a:solidFill>
                  <a:latin typeface="Lucida Sans"/>
                  <a:cs typeface="Lucida Sans"/>
                </a:rPr>
                <a:t>f</a:t>
              </a:r>
              <a:endParaRPr sz="825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50C2EF9F-1642-BC42-9830-30CA2C791819}"/>
                </a:ext>
              </a:extLst>
            </p:cNvPr>
            <p:cNvSpPr txBox="1"/>
            <p:nvPr/>
          </p:nvSpPr>
          <p:spPr>
            <a:xfrm>
              <a:off x="1240004" y="3395948"/>
              <a:ext cx="511969" cy="15231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700" i="1" dirty="0">
                  <a:solidFill>
                    <a:srgbClr val="009B91"/>
                  </a:solidFill>
                  <a:latin typeface="Lucida Sans"/>
                  <a:cs typeface="Lucida Sans"/>
                </a:rPr>
                <a:t>Logistik</a:t>
              </a:r>
              <a:r>
                <a:rPr sz="825" i="1" spc="-68" dirty="0">
                  <a:solidFill>
                    <a:srgbClr val="009EDF"/>
                  </a:solidFill>
                  <a:latin typeface="Lucida Sans"/>
                  <a:cs typeface="Lucida Sans"/>
                </a:rPr>
                <a:t> </a:t>
              </a:r>
              <a:r>
                <a:rPr sz="825" i="1" dirty="0">
                  <a:solidFill>
                    <a:srgbClr val="009EDF"/>
                  </a:solidFill>
                  <a:latin typeface="Lucida Sans"/>
                  <a:cs typeface="Lucida Sans"/>
                </a:rPr>
                <a:t>1</a:t>
              </a:r>
              <a:endParaRPr sz="825" dirty="0">
                <a:latin typeface="Lucida Sans"/>
                <a:cs typeface="Lucida Sans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720DA1B9-E6C4-6E4B-833A-EA084AAEEC47}"/>
                </a:ext>
              </a:extLst>
            </p:cNvPr>
            <p:cNvSpPr txBox="1"/>
            <p:nvPr/>
          </p:nvSpPr>
          <p:spPr>
            <a:xfrm>
              <a:off x="1240004" y="4072605"/>
              <a:ext cx="511969" cy="152316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700" i="1" dirty="0">
                  <a:solidFill>
                    <a:srgbClr val="009B91"/>
                  </a:solidFill>
                  <a:latin typeface="Lucida Sans"/>
                  <a:cs typeface="Lucida Sans"/>
                </a:rPr>
                <a:t>Logistik</a:t>
              </a:r>
              <a:r>
                <a:rPr sz="825" i="1" spc="-68" dirty="0">
                  <a:solidFill>
                    <a:srgbClr val="009EDF"/>
                  </a:solidFill>
                  <a:latin typeface="Lucida Sans"/>
                  <a:cs typeface="Lucida Sans"/>
                </a:rPr>
                <a:t> </a:t>
              </a:r>
              <a:r>
                <a:rPr sz="825" i="1" dirty="0">
                  <a:solidFill>
                    <a:srgbClr val="009EDF"/>
                  </a:solidFill>
                  <a:latin typeface="Lucida Sans"/>
                  <a:cs typeface="Lucida Sans"/>
                </a:rPr>
                <a:t>2</a:t>
              </a:r>
              <a:endParaRPr sz="825" dirty="0">
                <a:latin typeface="Lucida Sans"/>
                <a:cs typeface="Lucida Sans"/>
              </a:endParaRPr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9380BF7E-C823-6E42-BA70-ED8E46B774CA}"/>
                </a:ext>
              </a:extLst>
            </p:cNvPr>
            <p:cNvSpPr txBox="1"/>
            <p:nvPr/>
          </p:nvSpPr>
          <p:spPr>
            <a:xfrm>
              <a:off x="1216000" y="4566819"/>
              <a:ext cx="677704" cy="13086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700" i="1" spc="-4" dirty="0">
                  <a:solidFill>
                    <a:srgbClr val="009B91"/>
                  </a:solidFill>
                  <a:latin typeface="Lucida Sans"/>
                  <a:cs typeface="Lucida Sans"/>
                </a:rPr>
                <a:t>Management</a:t>
              </a:r>
              <a:endParaRPr sz="825" dirty="0">
                <a:solidFill>
                  <a:srgbClr val="009B91"/>
                </a:solidFill>
                <a:latin typeface="Lucida Sans"/>
                <a:cs typeface="Lucida Sans"/>
              </a:endParaRPr>
            </a:p>
          </p:txBody>
        </p:sp>
      </p:grpSp>
      <p:sp>
        <p:nvSpPr>
          <p:cNvPr id="24" name="object 5">
            <a:extLst>
              <a:ext uri="{FF2B5EF4-FFF2-40B4-BE49-F238E27FC236}">
                <a16:creationId xmlns:a16="http://schemas.microsoft.com/office/drawing/2014/main" id="{09F47A41-B7B7-394B-9379-6E378AACB6F3}"/>
              </a:ext>
            </a:extLst>
          </p:cNvPr>
          <p:cNvSpPr txBox="1"/>
          <p:nvPr/>
        </p:nvSpPr>
        <p:spPr>
          <a:xfrm>
            <a:off x="6540197" y="1348967"/>
            <a:ext cx="1715929" cy="181059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buClr>
                <a:srgbClr val="009B91"/>
              </a:buClr>
            </a:pPr>
            <a:r>
              <a:rPr sz="1200" b="1" spc="-4" dirty="0">
                <a:latin typeface="Lucida Sans"/>
                <a:cs typeface="Lucida Sans"/>
              </a:rPr>
              <a:t>Probleme:</a:t>
            </a:r>
            <a:endParaRPr sz="1200" dirty="0">
              <a:latin typeface="Lucida Sans"/>
              <a:cs typeface="Lucida Sans"/>
            </a:endParaRPr>
          </a:p>
          <a:p>
            <a:pPr>
              <a:spcBef>
                <a:spcPts val="38"/>
              </a:spcBef>
              <a:buClr>
                <a:srgbClr val="009B91"/>
              </a:buClr>
            </a:pPr>
            <a:endParaRPr sz="1100" dirty="0">
              <a:latin typeface="Lucida Sans"/>
              <a:cs typeface="Lucida Sans"/>
            </a:endParaRPr>
          </a:p>
          <a:p>
            <a:pPr marL="455295" indent="-257651">
              <a:buClr>
                <a:srgbClr val="009B91"/>
              </a:buClr>
              <a:buFont typeface="Arial"/>
              <a:buChar char="•"/>
              <a:tabLst>
                <a:tab pos="454819" algn="l"/>
                <a:tab pos="455295" algn="l"/>
              </a:tabLst>
            </a:pPr>
            <a:r>
              <a:rPr sz="1200" i="1" spc="-4" dirty="0">
                <a:latin typeface="Lucida Sans"/>
                <a:cs typeface="Lucida Sans"/>
              </a:rPr>
              <a:t>Verifikation?</a:t>
            </a:r>
            <a:endParaRPr sz="1200" dirty="0">
              <a:latin typeface="Lucida Sans"/>
              <a:cs typeface="Lucida Sans"/>
            </a:endParaRPr>
          </a:p>
          <a:p>
            <a:pPr>
              <a:spcBef>
                <a:spcPts val="41"/>
              </a:spcBef>
              <a:buClr>
                <a:srgbClr val="009B91"/>
              </a:buClr>
              <a:buFont typeface="Arial"/>
              <a:buChar char="•"/>
            </a:pPr>
            <a:endParaRPr sz="1400" dirty="0">
              <a:latin typeface="Lucida Sans"/>
              <a:cs typeface="Lucida Sans"/>
            </a:endParaRPr>
          </a:p>
          <a:p>
            <a:pPr marL="455295" indent="-257651">
              <a:buClr>
                <a:srgbClr val="009B91"/>
              </a:buClr>
              <a:buFont typeface="Arial"/>
              <a:buChar char="•"/>
              <a:tabLst>
                <a:tab pos="454819" algn="l"/>
                <a:tab pos="455295" algn="l"/>
              </a:tabLst>
            </a:pPr>
            <a:r>
              <a:rPr sz="1200" i="1" spc="-8" dirty="0">
                <a:latin typeface="Lucida Sans"/>
                <a:cs typeface="Lucida Sans"/>
              </a:rPr>
              <a:t>Optimierung?</a:t>
            </a:r>
            <a:endParaRPr sz="1200" dirty="0">
              <a:latin typeface="Lucida Sans"/>
              <a:cs typeface="Lucida Sans"/>
            </a:endParaRPr>
          </a:p>
          <a:p>
            <a:pPr>
              <a:spcBef>
                <a:spcPts val="41"/>
              </a:spcBef>
              <a:buClr>
                <a:srgbClr val="009B91"/>
              </a:buClr>
              <a:buFont typeface="Arial"/>
              <a:buChar char="•"/>
            </a:pPr>
            <a:endParaRPr sz="1400" dirty="0">
              <a:latin typeface="Lucida Sans"/>
              <a:cs typeface="Lucida Sans"/>
            </a:endParaRPr>
          </a:p>
          <a:p>
            <a:pPr marL="455295" indent="-257651">
              <a:buClr>
                <a:srgbClr val="009B91"/>
              </a:buClr>
              <a:buFont typeface="Arial"/>
              <a:buChar char="•"/>
              <a:tabLst>
                <a:tab pos="454819" algn="l"/>
                <a:tab pos="455295" algn="l"/>
              </a:tabLst>
            </a:pPr>
            <a:r>
              <a:rPr sz="1200" i="1" spc="-8" dirty="0">
                <a:latin typeface="Lucida Sans"/>
                <a:cs typeface="Lucida Sans"/>
              </a:rPr>
              <a:t>Anpassung?</a:t>
            </a:r>
            <a:endParaRPr sz="1200" dirty="0">
              <a:latin typeface="Lucida Sans"/>
              <a:cs typeface="Lucida Sans"/>
            </a:endParaRPr>
          </a:p>
          <a:p>
            <a:pPr>
              <a:spcBef>
                <a:spcPts val="41"/>
              </a:spcBef>
              <a:buClr>
                <a:srgbClr val="009B91"/>
              </a:buClr>
              <a:buFont typeface="Arial"/>
              <a:buChar char="•"/>
            </a:pPr>
            <a:endParaRPr sz="1400" dirty="0">
              <a:latin typeface="Lucida Sans"/>
              <a:cs typeface="Lucida Sans"/>
            </a:endParaRPr>
          </a:p>
          <a:p>
            <a:pPr marL="455295" indent="-257651">
              <a:buClr>
                <a:srgbClr val="009B91"/>
              </a:buClr>
              <a:buFont typeface="Arial"/>
              <a:buChar char="•"/>
              <a:tabLst>
                <a:tab pos="454819" algn="l"/>
                <a:tab pos="455295" algn="l"/>
              </a:tabLst>
            </a:pPr>
            <a:r>
              <a:rPr sz="1200" i="1" spc="-4" dirty="0">
                <a:latin typeface="Lucida Sans"/>
                <a:cs typeface="Lucida Sans"/>
              </a:rPr>
              <a:t>Abstraktion?</a:t>
            </a:r>
            <a:endParaRPr sz="12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812880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Wiederholung – Wie gut hast du es verstanden?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BC3F878-0D64-784D-A395-72C4E0AEF41A}"/>
              </a:ext>
            </a:extLst>
          </p:cNvPr>
          <p:cNvSpPr txBox="1">
            <a:spLocks/>
          </p:cNvSpPr>
          <p:nvPr/>
        </p:nvSpPr>
        <p:spPr>
          <a:xfrm>
            <a:off x="1994419" y="1559123"/>
            <a:ext cx="5155155" cy="2025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9B91"/>
              </a:buClr>
              <a:buNone/>
            </a:pPr>
            <a:r>
              <a:rPr lang="de-DE" sz="1600" dirty="0">
                <a:latin typeface="Lucida Sans" panose="020B0602030504020204" pitchFamily="34" charset="77"/>
                <a:hlinkClick r:id="rId3"/>
              </a:rPr>
              <a:t>https://</a:t>
            </a:r>
            <a:r>
              <a:rPr lang="de-DE" sz="1600" dirty="0" err="1">
                <a:latin typeface="Lucida Sans" panose="020B0602030504020204" pitchFamily="34" charset="77"/>
                <a:hlinkClick r:id="rId3"/>
              </a:rPr>
              <a:t>play.kahoot.it</a:t>
            </a:r>
            <a:r>
              <a:rPr lang="de-DE" sz="1600" dirty="0">
                <a:latin typeface="Lucida Sans" panose="020B0602030504020204" pitchFamily="34" charset="77"/>
                <a:hlinkClick r:id="rId3"/>
              </a:rPr>
              <a:t>/v2/?</a:t>
            </a:r>
            <a:r>
              <a:rPr lang="de-DE" sz="1600" dirty="0" err="1">
                <a:latin typeface="Lucida Sans" panose="020B0602030504020204" pitchFamily="34" charset="77"/>
                <a:hlinkClick r:id="rId3"/>
              </a:rPr>
              <a:t>quizId</a:t>
            </a:r>
            <a:r>
              <a:rPr lang="de-DE" sz="1600" dirty="0">
                <a:latin typeface="Lucida Sans" panose="020B0602030504020204" pitchFamily="34" charset="77"/>
                <a:hlinkClick r:id="rId3"/>
              </a:rPr>
              <a:t>=ca6bf956-e922-4fd9-951b-69dc9cac7626</a:t>
            </a:r>
            <a:endParaRPr lang="de-DE" sz="16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1366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>
                <a:cs typeface="Calibri Light"/>
              </a:rPr>
              <a:t>Workflows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Definition und Abgrenzung</a:t>
            </a:r>
          </a:p>
        </p:txBody>
      </p:sp>
    </p:spTree>
    <p:extLst>
      <p:ext uri="{BB962C8B-B14F-4D97-AF65-F5344CB8AC3E}">
        <p14:creationId xmlns:p14="http://schemas.microsoft.com/office/powerpoint/2010/main" val="88350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2" y="599265"/>
            <a:ext cx="6171271" cy="428642"/>
          </a:xfrm>
        </p:spPr>
        <p:txBody>
          <a:bodyPr/>
          <a:lstStyle/>
          <a:p>
            <a:pPr algn="ctr"/>
            <a:r>
              <a:rPr lang="en-US" sz="2100" dirty="0"/>
              <a:t>Definition Workflow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1B14F88-A671-994C-A734-1D33EB67F8A3}"/>
              </a:ext>
            </a:extLst>
          </p:cNvPr>
          <p:cNvSpPr txBox="1">
            <a:spLocks/>
          </p:cNvSpPr>
          <p:nvPr/>
        </p:nvSpPr>
        <p:spPr>
          <a:xfrm>
            <a:off x="2215659" y="1456569"/>
            <a:ext cx="4712676" cy="223036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400" dirty="0">
                <a:solidFill>
                  <a:srgbClr val="000000"/>
                </a:solidFill>
                <a:latin typeface="Lucida Sans" panose="020B0602030504020204" pitchFamily="34" charset="77"/>
                <a:ea typeface="Times New Roman" panose="02020603050405020304" pitchFamily="18" charset="0"/>
                <a:cs typeface="Arial" panose="020B0604020202020204" pitchFamily="34" charset="0"/>
              </a:rPr>
              <a:t>Prozessoptimierung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  <a:ea typeface="Times New Roman" panose="02020603050405020304" pitchFamily="18" charset="0"/>
                <a:cs typeface="Arial" panose="020B0604020202020204" pitchFamily="34" charset="0"/>
              </a:rPr>
              <a:t>Prozesse und Arbeitsabläufe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solidFill>
                  <a:srgbClr val="000000"/>
                </a:solidFill>
                <a:latin typeface="Lucida Sans" panose="020B0602030504020204" pitchFamily="34" charset="77"/>
                <a:ea typeface="Times New Roman" panose="02020603050405020304" pitchFamily="18" charset="0"/>
                <a:cs typeface="Arial" panose="020B0604020202020204" pitchFamily="34" charset="0"/>
              </a:rPr>
              <a:t>Kein synonym zu Geschäftsprozess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solidFill>
                  <a:srgbClr val="000000"/>
                </a:solidFill>
                <a:latin typeface="Lucida Sans" panose="020B0602030504020204" pitchFamily="34" charset="77"/>
                <a:ea typeface="Times New Roman" panose="02020603050405020304" pitchFamily="18" charset="0"/>
                <a:cs typeface="Arial" panose="020B0604020202020204" pitchFamily="34" charset="0"/>
              </a:rPr>
              <a:t>Workflow = Automatisierung eines Geschäftsprozesses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Ein Solcher Arbeitsprozess hat sowohl ein eindeutiges Ende als auch einen Anfang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Ergebnis des Workflow Managements ist die Gestaltung des richtigen (optimalen) Arbeitsablaufs.</a:t>
            </a:r>
          </a:p>
        </p:txBody>
      </p:sp>
    </p:spTree>
    <p:extLst>
      <p:ext uri="{BB962C8B-B14F-4D97-AF65-F5344CB8AC3E}">
        <p14:creationId xmlns:p14="http://schemas.microsoft.com/office/powerpoint/2010/main" val="285910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2" y="599265"/>
            <a:ext cx="6171271" cy="428642"/>
          </a:xfrm>
        </p:spPr>
        <p:txBody>
          <a:bodyPr/>
          <a:lstStyle/>
          <a:p>
            <a:pPr algn="ctr"/>
            <a:r>
              <a:rPr lang="en-US" sz="2100" dirty="0"/>
              <a:t>Definition </a:t>
            </a:r>
            <a:r>
              <a:rPr lang="en-US" sz="2100" dirty="0" err="1"/>
              <a:t>Geschäftsprozess</a:t>
            </a:r>
            <a:endParaRPr lang="en-US" sz="21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1B14F88-A671-994C-A734-1D33EB67F8A3}"/>
              </a:ext>
            </a:extLst>
          </p:cNvPr>
          <p:cNvSpPr txBox="1">
            <a:spLocks/>
          </p:cNvSpPr>
          <p:nvPr/>
        </p:nvSpPr>
        <p:spPr>
          <a:xfrm>
            <a:off x="1131049" y="1945983"/>
            <a:ext cx="3440948" cy="2025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9B91"/>
              </a:buClr>
              <a:buNone/>
            </a:pPr>
            <a:r>
              <a:rPr lang="de-DE" sz="1800" dirty="0">
                <a:latin typeface="Lucida Sans" panose="020B0602030504020204" pitchFamily="34" charset="77"/>
              </a:rPr>
              <a:t>Prozessebene: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Unterprozesse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Start- und Endzeitpunkt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Liefern bestimmtes Ergebnis</a:t>
            </a:r>
          </a:p>
          <a:p>
            <a:pPr>
              <a:buClr>
                <a:srgbClr val="009B91"/>
              </a:buClr>
              <a:buFontTx/>
              <a:buChar char="-"/>
            </a:pPr>
            <a:endParaRPr lang="de-DE" sz="1800" dirty="0">
              <a:latin typeface="Lucida Sans" panose="020B0602030504020204" pitchFamily="34" charset="77"/>
            </a:endParaRPr>
          </a:p>
          <a:p>
            <a:pPr>
              <a:buClr>
                <a:srgbClr val="009B91"/>
              </a:buClr>
            </a:pPr>
            <a:endParaRPr lang="de-DE" sz="1100" dirty="0">
              <a:latin typeface="Lucida Sans" panose="020B0602030504020204" pitchFamily="34" charset="77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3623C93-53F8-8843-B8D5-EA31FAC7F699}"/>
              </a:ext>
            </a:extLst>
          </p:cNvPr>
          <p:cNvSpPr txBox="1">
            <a:spLocks/>
          </p:cNvSpPr>
          <p:nvPr/>
        </p:nvSpPr>
        <p:spPr>
          <a:xfrm>
            <a:off x="4572003" y="1945984"/>
            <a:ext cx="4109160" cy="2025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9B91"/>
              </a:buClr>
              <a:buNone/>
            </a:pPr>
            <a:r>
              <a:rPr lang="de-DE" sz="1800" dirty="0">
                <a:latin typeface="Lucida Sans" panose="020B0602030504020204" pitchFamily="34" charset="77"/>
              </a:rPr>
              <a:t>Aktivitätsebene: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Unterschiedliche Aktivitäten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Festlegung der Aktivitäten</a:t>
            </a:r>
          </a:p>
          <a:p>
            <a:pPr>
              <a:buClr>
                <a:srgbClr val="009B91"/>
              </a:buClr>
            </a:pPr>
            <a:endParaRPr lang="de-DE" sz="1800" dirty="0">
              <a:latin typeface="Lucida Sans" panose="020B0602030504020204" pitchFamily="34" charset="77"/>
            </a:endParaRPr>
          </a:p>
          <a:p>
            <a:pPr>
              <a:buClr>
                <a:srgbClr val="009B91"/>
              </a:buClr>
            </a:pPr>
            <a:endParaRPr lang="de-DE" sz="11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2846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2" y="599265"/>
            <a:ext cx="6171271" cy="428642"/>
          </a:xfrm>
        </p:spPr>
        <p:txBody>
          <a:bodyPr/>
          <a:lstStyle/>
          <a:p>
            <a:pPr algn="ctr"/>
            <a:r>
              <a:rPr lang="en-US" sz="2100" dirty="0"/>
              <a:t>Definition </a:t>
            </a:r>
            <a:r>
              <a:rPr lang="en-US" sz="2100" dirty="0" err="1"/>
              <a:t>Geschäftsprozess</a:t>
            </a:r>
            <a:endParaRPr lang="en-US" sz="2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711FED9-5C01-6847-AE6F-84B83378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84" y="1523962"/>
            <a:ext cx="6376032" cy="26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78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en-US" sz="2000" dirty="0" err="1"/>
              <a:t>Abgrenzung</a:t>
            </a:r>
            <a:r>
              <a:rPr lang="en-US" sz="2000" dirty="0"/>
              <a:t> </a:t>
            </a:r>
            <a:r>
              <a:rPr lang="de-DE" sz="2000" dirty="0"/>
              <a:t>von Geschäftsprozessen und Workflows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3623C93-53F8-8843-B8D5-EA31FAC7F699}"/>
              </a:ext>
            </a:extLst>
          </p:cNvPr>
          <p:cNvSpPr txBox="1">
            <a:spLocks/>
          </p:cNvSpPr>
          <p:nvPr/>
        </p:nvSpPr>
        <p:spPr>
          <a:xfrm>
            <a:off x="2517416" y="1769281"/>
            <a:ext cx="4109160" cy="20252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Workflow und Prozess häufig verwechselt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Workflow = Koordinierung einzelner Prozesse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Workflow Teil des Geschäftsprozessmanagements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Schwerpunkt auf Verteilung von Aufgaben</a:t>
            </a:r>
          </a:p>
        </p:txBody>
      </p:sp>
    </p:spTree>
    <p:extLst>
      <p:ext uri="{BB962C8B-B14F-4D97-AF65-F5344CB8AC3E}">
        <p14:creationId xmlns:p14="http://schemas.microsoft.com/office/powerpoint/2010/main" val="18181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3" y="608057"/>
            <a:ext cx="6171271" cy="428642"/>
          </a:xfrm>
        </p:spPr>
        <p:txBody>
          <a:bodyPr/>
          <a:lstStyle/>
          <a:p>
            <a:pPr algn="ctr"/>
            <a:r>
              <a:rPr lang="en-US" sz="2100" dirty="0" err="1"/>
              <a:t>Lernziele</a:t>
            </a:r>
            <a:endParaRPr lang="en-US" sz="2100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1B14F88-A671-994C-A734-1D33EB67F8A3}"/>
              </a:ext>
            </a:extLst>
          </p:cNvPr>
          <p:cNvSpPr txBox="1">
            <a:spLocks/>
          </p:cNvSpPr>
          <p:nvPr/>
        </p:nvSpPr>
        <p:spPr>
          <a:xfrm>
            <a:off x="2843567" y="1559123"/>
            <a:ext cx="3456862" cy="2025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BPMN 2.0 anwenden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Workflows und Workflow–Management verstehen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Modellieren mit </a:t>
            </a:r>
            <a:r>
              <a:rPr lang="de-DE" sz="1800" dirty="0" err="1">
                <a:latin typeface="Lucida Sans" panose="020B0602030504020204" pitchFamily="34" charset="77"/>
              </a:rPr>
              <a:t>Camunda</a:t>
            </a:r>
            <a:endParaRPr lang="de-DE" sz="18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0227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D31D6A-F077-494D-8C35-1DD25681D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8" r="1" b="1"/>
          <a:stretch/>
        </p:blipFill>
        <p:spPr>
          <a:xfrm>
            <a:off x="482600" y="482600"/>
            <a:ext cx="8178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17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Was beschreibt die Workflow Ebene?</a:t>
            </a:r>
            <a:endParaRPr lang="en-US" sz="2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27B4F54-F68B-ED4B-BCAD-150493CBA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076" y="1512581"/>
            <a:ext cx="4445000" cy="30226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763801-A73C-F64E-99E2-A5141A02C1AC}"/>
              </a:ext>
            </a:extLst>
          </p:cNvPr>
          <p:cNvSpPr txBox="1">
            <a:spLocks/>
          </p:cNvSpPr>
          <p:nvPr/>
        </p:nvSpPr>
        <p:spPr>
          <a:xfrm>
            <a:off x="294924" y="2011254"/>
            <a:ext cx="4109160" cy="202525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Prozesse und Aktivitäten in Geschäftsprozess automatisieren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Aktivitäten in kleinstmögliche Arbeitsschritte zerlegen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Arbeitsschritte abbilden und abarbeiten</a:t>
            </a:r>
          </a:p>
        </p:txBody>
      </p:sp>
    </p:spTree>
    <p:extLst>
      <p:ext uri="{BB962C8B-B14F-4D97-AF65-F5344CB8AC3E}">
        <p14:creationId xmlns:p14="http://schemas.microsoft.com/office/powerpoint/2010/main" val="404000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Workflow Management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2517416" y="1769281"/>
            <a:ext cx="4109160" cy="20252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Informationstechnische Unterstützung bei Geschäftsprozessen</a:t>
            </a:r>
          </a:p>
          <a:p>
            <a:pPr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Workflow nur automatisierter Ablauf</a:t>
            </a:r>
          </a:p>
          <a:p>
            <a:pPr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Workflow-Management initiieren, steuern und überwachen</a:t>
            </a:r>
          </a:p>
          <a:p>
            <a:pPr>
              <a:buClr>
                <a:srgbClr val="009B91"/>
              </a:buClr>
              <a:buFont typeface="Wingdings" pitchFamily="2" charset="2"/>
              <a:buChar char="Ø"/>
            </a:pPr>
            <a:r>
              <a:rPr lang="de-DE" sz="1600" dirty="0">
                <a:latin typeface="Lucida Sans" panose="020B0602030504020204" pitchFamily="34" charset="77"/>
              </a:rPr>
              <a:t>Dafür werden Workflow-Management Systeme genutzt</a:t>
            </a:r>
          </a:p>
          <a:p>
            <a:pPr lvl="1">
              <a:buClr>
                <a:srgbClr val="009B91"/>
              </a:buClr>
              <a:buFont typeface="Arial" panose="020B0604020202020204" pitchFamily="34" charset="0"/>
              <a:buChar char="•"/>
            </a:pPr>
            <a:r>
              <a:rPr lang="de-DE" sz="1200" dirty="0" err="1">
                <a:latin typeface="Lucida Sans" panose="020B0602030504020204" pitchFamily="34" charset="77"/>
              </a:rPr>
              <a:t>Axon.ivy</a:t>
            </a:r>
            <a:r>
              <a:rPr lang="de-DE" sz="1200" dirty="0">
                <a:latin typeface="Lucida Sans" panose="020B0602030504020204" pitchFamily="34" charset="77"/>
              </a:rPr>
              <a:t>, </a:t>
            </a:r>
            <a:r>
              <a:rPr lang="de-DE" sz="1200" dirty="0" err="1">
                <a:latin typeface="Lucida Sans" panose="020B0602030504020204" pitchFamily="34" charset="77"/>
              </a:rPr>
              <a:t>Camunda</a:t>
            </a:r>
            <a:r>
              <a:rPr lang="de-DE" sz="1200" dirty="0">
                <a:latin typeface="Lucida Sans" panose="020B0602030504020204" pitchFamily="34" charset="77"/>
              </a:rPr>
              <a:t>, etc…</a:t>
            </a:r>
          </a:p>
          <a:p>
            <a:pPr>
              <a:buClr>
                <a:srgbClr val="009B91"/>
              </a:buClr>
            </a:pPr>
            <a:endParaRPr lang="de-DE" sz="1600" dirty="0">
              <a:latin typeface="Lucida Sans" panose="020B0602030504020204" pitchFamily="34" charset="77"/>
            </a:endParaRPr>
          </a:p>
          <a:p>
            <a:pPr>
              <a:buClr>
                <a:srgbClr val="009B91"/>
              </a:buClr>
            </a:pPr>
            <a:endParaRPr lang="de-DE" sz="16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6731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Workflow Management System</a:t>
            </a:r>
            <a:endParaRPr lang="en-US" sz="2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6BC712-A6CC-3E44-B4D8-062BB001C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77"/>
          <a:stretch/>
        </p:blipFill>
        <p:spPr>
          <a:xfrm>
            <a:off x="1973029" y="1560228"/>
            <a:ext cx="5197941" cy="20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8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Workflow Management System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94418" y="1348967"/>
            <a:ext cx="5155155" cy="26470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500" dirty="0">
                <a:latin typeface="Lucida Sans" panose="020B0602030504020204" pitchFamily="34" charset="77"/>
              </a:rPr>
              <a:t>Man hat keinen festen Ablauf</a:t>
            </a:r>
          </a:p>
          <a:p>
            <a:pPr lvl="1">
              <a:buClr>
                <a:srgbClr val="009B91"/>
              </a:buClr>
            </a:pPr>
            <a:r>
              <a:rPr lang="de-DE" sz="1200" dirty="0">
                <a:latin typeface="Lucida Sans" panose="020B0602030504020204" pitchFamily="34" charset="77"/>
              </a:rPr>
              <a:t>Variables Reagieren auf bestimmte Sachlagen</a:t>
            </a:r>
          </a:p>
          <a:p>
            <a:pPr>
              <a:buClr>
                <a:srgbClr val="009B91"/>
              </a:buClr>
            </a:pPr>
            <a:r>
              <a:rPr lang="de-DE" sz="1500" dirty="0">
                <a:latin typeface="Lucida Sans" panose="020B0602030504020204" pitchFamily="34" charset="77"/>
              </a:rPr>
              <a:t>Durch Standardfunktionen eines </a:t>
            </a:r>
            <a:r>
              <a:rPr lang="de-DE" sz="1500" dirty="0" err="1">
                <a:latin typeface="Lucida Sans" panose="020B0602030504020204" pitchFamily="34" charset="77"/>
              </a:rPr>
              <a:t>WfMS</a:t>
            </a:r>
            <a:r>
              <a:rPr lang="de-DE" sz="1500" dirty="0">
                <a:latin typeface="Lucida Sans" panose="020B0602030504020204" pitchFamily="34" charset="77"/>
              </a:rPr>
              <a:t> wird viel Arbeit und Zeit gespart</a:t>
            </a:r>
          </a:p>
          <a:p>
            <a:pPr>
              <a:buClr>
                <a:srgbClr val="009B91"/>
              </a:buClr>
            </a:pPr>
            <a:r>
              <a:rPr lang="de-DE" sz="1500" dirty="0">
                <a:latin typeface="Lucida Sans" panose="020B0602030504020204" pitchFamily="34" charset="77"/>
              </a:rPr>
              <a:t>Schaffen von klar zugeordneten Aufgaben und Entscheidungen</a:t>
            </a:r>
          </a:p>
          <a:p>
            <a:pPr>
              <a:buClr>
                <a:srgbClr val="009B91"/>
              </a:buClr>
            </a:pPr>
            <a:r>
              <a:rPr lang="de-DE" sz="1500" dirty="0">
                <a:latin typeface="Lucida Sans" panose="020B0602030504020204" pitchFamily="34" charset="77"/>
              </a:rPr>
              <a:t>Durch </a:t>
            </a:r>
            <a:r>
              <a:rPr lang="de-DE" sz="1500" dirty="0" err="1">
                <a:latin typeface="Lucida Sans" panose="020B0602030504020204" pitchFamily="34" charset="77"/>
              </a:rPr>
              <a:t>WfMS</a:t>
            </a:r>
            <a:r>
              <a:rPr lang="de-DE" sz="1500" dirty="0">
                <a:latin typeface="Lucida Sans" panose="020B0602030504020204" pitchFamily="34" charset="77"/>
              </a:rPr>
              <a:t> kann man beispielweise Papierflut verhindern und einfache Schnittstellen entwerfen</a:t>
            </a:r>
          </a:p>
          <a:p>
            <a:pPr lvl="1">
              <a:buClr>
                <a:srgbClr val="009B91"/>
              </a:buClr>
            </a:pPr>
            <a:r>
              <a:rPr lang="de-DE" sz="1200" dirty="0">
                <a:latin typeface="Lucida Sans" panose="020B0602030504020204" pitchFamily="34" charset="77"/>
              </a:rPr>
              <a:t>Bearbeitungszeit und die damit verbundenen Kosten werden verringert</a:t>
            </a:r>
          </a:p>
          <a:p>
            <a:pPr>
              <a:buClr>
                <a:srgbClr val="009B91"/>
              </a:buClr>
            </a:pPr>
            <a:endParaRPr lang="de-DE" sz="1500" dirty="0">
              <a:latin typeface="Lucida Sans" panose="020B0602030504020204" pitchFamily="34" charset="77"/>
            </a:endParaRPr>
          </a:p>
          <a:p>
            <a:pPr marL="0" indent="0">
              <a:buClr>
                <a:srgbClr val="009B91"/>
              </a:buClr>
              <a:buNone/>
            </a:pPr>
            <a:r>
              <a:rPr lang="de-DE" sz="1500" dirty="0">
                <a:latin typeface="Lucida Sans" panose="020B0602030504020204" pitchFamily="34" charset="77"/>
              </a:rPr>
              <a:t>	</a:t>
            </a:r>
          </a:p>
          <a:p>
            <a:pPr>
              <a:buClr>
                <a:srgbClr val="009B91"/>
              </a:buClr>
            </a:pPr>
            <a:endParaRPr lang="de-DE" sz="15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8241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22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Klassischer Prozess vs. Digitalisierter Prozess</a:t>
            </a:r>
            <a:endParaRPr lang="en-US" sz="20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475E709-9C6F-FA44-8430-21B28CD5BF1B}"/>
              </a:ext>
            </a:extLst>
          </p:cNvPr>
          <p:cNvGrpSpPr/>
          <p:nvPr/>
        </p:nvGrpSpPr>
        <p:grpSpPr>
          <a:xfrm>
            <a:off x="975460" y="1471357"/>
            <a:ext cx="7193078" cy="2439909"/>
            <a:chOff x="372310" y="1846497"/>
            <a:chExt cx="11819690" cy="4164211"/>
          </a:xfrm>
        </p:grpSpPr>
        <p:pic>
          <p:nvPicPr>
            <p:cNvPr id="4" name="Inhaltsplatzhalter 4" descr="Ein Bild, das Uhr enthält.&#10;&#10;Automatisch generierte Beschreibung">
              <a:extLst>
                <a:ext uri="{FF2B5EF4-FFF2-40B4-BE49-F238E27FC236}">
                  <a16:creationId xmlns:a16="http://schemas.microsoft.com/office/drawing/2014/main" id="{8AF97C11-3D9C-D546-84E6-D2EC77744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10" y="1976582"/>
              <a:ext cx="5354236" cy="4034126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989A83C2-5A48-184E-A25D-6E662DB3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3010" y="2751606"/>
              <a:ext cx="6398990" cy="171476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278F049-98BA-AA4E-A4B9-A317FFA45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8662" y="4405709"/>
              <a:ext cx="692446" cy="69244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9F7E980-15AD-DF4D-943C-44B0959B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3102" y="4623074"/>
              <a:ext cx="658941" cy="692446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553AD76-E53C-484B-B9CA-F74AA6A30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44123" y="1846497"/>
              <a:ext cx="685800" cy="749300"/>
            </a:xfrm>
            <a:prstGeom prst="rect">
              <a:avLst/>
            </a:prstGeom>
          </p:spPr>
        </p:pic>
        <p:pic>
          <p:nvPicPr>
            <p:cNvPr id="11" name="Grafik 10" descr="Ein Bild, das Stuhl, Spiegel enthält.&#10;&#10;Automatisch generierte Beschreibung">
              <a:extLst>
                <a:ext uri="{FF2B5EF4-FFF2-40B4-BE49-F238E27FC236}">
                  <a16:creationId xmlns:a16="http://schemas.microsoft.com/office/drawing/2014/main" id="{5B79362C-B44F-054C-8F88-6710E9993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9923" y="2025261"/>
              <a:ext cx="524791" cy="584201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CAEEA5F-7D01-B445-A37A-0C5BA534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45102" y="2038927"/>
              <a:ext cx="5080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4709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Kriterien zur Wahl des </a:t>
            </a:r>
            <a:r>
              <a:rPr lang="de-DE" sz="2000" dirty="0" err="1"/>
              <a:t>WfMS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94418" y="1348967"/>
            <a:ext cx="5155155" cy="26470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500" dirty="0">
                <a:latin typeface="Lucida Sans" panose="020B0602030504020204" pitchFamily="34" charset="77"/>
              </a:rPr>
              <a:t>Anhand der zugrunde liegenden Technologie auswählen</a:t>
            </a:r>
          </a:p>
          <a:p>
            <a:pPr lvl="1"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Wo sind meine Mitarbeiter fit?</a:t>
            </a:r>
          </a:p>
          <a:p>
            <a:pPr>
              <a:buClr>
                <a:srgbClr val="009B91"/>
              </a:buClr>
            </a:pPr>
            <a:r>
              <a:rPr lang="de-DE" sz="1500" dirty="0">
                <a:latin typeface="Lucida Sans" panose="020B0602030504020204" pitchFamily="34" charset="77"/>
              </a:rPr>
              <a:t>Wie einfach ist es Schnittstellen zu entwerfen</a:t>
            </a:r>
          </a:p>
          <a:p>
            <a:pPr>
              <a:buClr>
                <a:srgbClr val="009B91"/>
              </a:buClr>
            </a:pPr>
            <a:r>
              <a:rPr lang="de-DE" sz="1500" dirty="0">
                <a:latin typeface="Lucida Sans" panose="020B0602030504020204" pitchFamily="34" charset="77"/>
              </a:rPr>
              <a:t>Wird zum verwenden dieser </a:t>
            </a:r>
            <a:r>
              <a:rPr lang="de-DE" sz="1500" dirty="0" err="1">
                <a:latin typeface="Lucida Sans" panose="020B0602030504020204" pitchFamily="34" charset="77"/>
              </a:rPr>
              <a:t>WfMS</a:t>
            </a:r>
            <a:r>
              <a:rPr lang="de-DE" sz="1500" dirty="0">
                <a:latin typeface="Lucida Sans" panose="020B0602030504020204" pitchFamily="34" charset="77"/>
              </a:rPr>
              <a:t> besonderes </a:t>
            </a:r>
            <a:r>
              <a:rPr lang="de-DE" sz="1500" dirty="0" err="1">
                <a:latin typeface="Lucida Sans" panose="020B0602030504020204" pitchFamily="34" charset="77"/>
              </a:rPr>
              <a:t>Know-How</a:t>
            </a:r>
            <a:r>
              <a:rPr lang="de-DE" sz="1500" dirty="0">
                <a:latin typeface="Lucida Sans" panose="020B0602030504020204" pitchFamily="34" charset="77"/>
              </a:rPr>
              <a:t> benötigt</a:t>
            </a:r>
          </a:p>
          <a:p>
            <a:pPr>
              <a:buClr>
                <a:srgbClr val="009B91"/>
              </a:buClr>
            </a:pPr>
            <a:r>
              <a:rPr lang="de-DE" sz="1500" dirty="0">
                <a:latin typeface="Lucida Sans" panose="020B0602030504020204" pitchFamily="34" charset="77"/>
              </a:rPr>
              <a:t>Wie teuer ist die Lizenz?</a:t>
            </a:r>
          </a:p>
        </p:txBody>
      </p:sp>
    </p:spTree>
    <p:extLst>
      <p:ext uri="{BB962C8B-B14F-4D97-AF65-F5344CB8AC3E}">
        <p14:creationId xmlns:p14="http://schemas.microsoft.com/office/powerpoint/2010/main" val="1338032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Vorteile von Workflows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2517416" y="1559123"/>
            <a:ext cx="4109160" cy="20252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Sicherstellung der Arbeitsabläufe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Optimierung der Arbeitsabläufe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Erhöhung der Transparenz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Verbesserung der Kommunikation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Aktuelle Informationen für bessere Entscheidungen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Optimiert die vorhandenen Prozesse und lässt Mitarbeiter besser zusammenarbeiten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Vereinfacht Monitoring </a:t>
            </a:r>
          </a:p>
          <a:p>
            <a:pPr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Schwachstellen werden leichter aufgedeckt</a:t>
            </a:r>
          </a:p>
          <a:p>
            <a:pPr>
              <a:buClr>
                <a:srgbClr val="009B91"/>
              </a:buClr>
            </a:pPr>
            <a:endParaRPr lang="de-DE" sz="14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4167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Kritik und Probleme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2517416" y="1559123"/>
            <a:ext cx="4109160" cy="2025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Starre Vorgabe</a:t>
            </a:r>
          </a:p>
          <a:p>
            <a:pPr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Ändernde Geschäftswelt</a:t>
            </a:r>
          </a:p>
          <a:p>
            <a:pPr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Sinkende Motivation</a:t>
            </a:r>
          </a:p>
          <a:p>
            <a:pPr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Abweichungen</a:t>
            </a:r>
          </a:p>
          <a:p>
            <a:pPr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Fehler werden zugeordnet</a:t>
            </a:r>
          </a:p>
          <a:p>
            <a:pPr>
              <a:buClr>
                <a:srgbClr val="009B91"/>
              </a:buClr>
            </a:pPr>
            <a:r>
              <a:rPr lang="de-DE" sz="1600" dirty="0">
                <a:latin typeface="Lucida Sans" panose="020B0602030504020204" pitchFamily="34" charset="77"/>
              </a:rPr>
              <a:t>Mitarbeiter austauschbar</a:t>
            </a:r>
          </a:p>
        </p:txBody>
      </p:sp>
    </p:spTree>
    <p:extLst>
      <p:ext uri="{BB962C8B-B14F-4D97-AF65-F5344CB8AC3E}">
        <p14:creationId xmlns:p14="http://schemas.microsoft.com/office/powerpoint/2010/main" val="1680514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Wie erstelle ich einen Workflow?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2517416" y="1559123"/>
            <a:ext cx="4109160" cy="2025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Clr>
                <a:srgbClr val="009B91"/>
              </a:buClr>
              <a:buAutoNum type="arabicPeriod"/>
            </a:pPr>
            <a:r>
              <a:rPr lang="de-DE" sz="1600" dirty="0">
                <a:latin typeface="Lucida Sans" panose="020B0602030504020204" pitchFamily="34" charset="77"/>
              </a:rPr>
              <a:t>Überblick verschaffen (Skizze)</a:t>
            </a:r>
          </a:p>
          <a:p>
            <a:pPr marL="385763" indent="-385763">
              <a:buClr>
                <a:srgbClr val="009B91"/>
              </a:buClr>
              <a:buAutoNum type="arabicPeriod"/>
            </a:pPr>
            <a:r>
              <a:rPr lang="de-DE" sz="1600" dirty="0">
                <a:latin typeface="Lucida Sans" panose="020B0602030504020204" pitchFamily="34" charset="77"/>
              </a:rPr>
              <a:t>Geschäftsprozess-Modellierung</a:t>
            </a:r>
          </a:p>
          <a:p>
            <a:pPr marL="385763" indent="-385763">
              <a:buClr>
                <a:srgbClr val="009B91"/>
              </a:buClr>
              <a:buAutoNum type="arabicPeriod"/>
            </a:pPr>
            <a:r>
              <a:rPr lang="de-DE" sz="1600" dirty="0">
                <a:latin typeface="Lucida Sans" panose="020B0602030504020204" pitchFamily="34" charset="77"/>
              </a:rPr>
              <a:t>Workflow-Modellierung</a:t>
            </a:r>
          </a:p>
          <a:p>
            <a:pPr marL="385763" indent="-385763">
              <a:buClr>
                <a:srgbClr val="009B91"/>
              </a:buClr>
              <a:buAutoNum type="arabicPeriod"/>
            </a:pPr>
            <a:r>
              <a:rPr lang="de-DE" sz="1600" dirty="0">
                <a:latin typeface="Lucida Sans" panose="020B0602030504020204" pitchFamily="34" charset="77"/>
              </a:rPr>
              <a:t>Workflow regelmäßig überprüfen und anpassen</a:t>
            </a:r>
          </a:p>
          <a:p>
            <a:pPr marL="385763" indent="-385763">
              <a:buClr>
                <a:srgbClr val="009B91"/>
              </a:buClr>
              <a:buAutoNum type="arabicPeriod"/>
            </a:pPr>
            <a:endParaRPr lang="de-DE" sz="16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5070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3" y="608057"/>
            <a:ext cx="6171271" cy="428642"/>
          </a:xfrm>
        </p:spPr>
        <p:txBody>
          <a:bodyPr/>
          <a:lstStyle/>
          <a:p>
            <a:pPr algn="ctr"/>
            <a:r>
              <a:rPr lang="en-US" sz="2100" dirty="0"/>
              <a:t>Roadmap</a:t>
            </a:r>
          </a:p>
        </p:txBody>
      </p:sp>
      <p:graphicFrame>
        <p:nvGraphicFramePr>
          <p:cNvPr id="5" name="Tabelle 8">
            <a:extLst>
              <a:ext uri="{FF2B5EF4-FFF2-40B4-BE49-F238E27FC236}">
                <a16:creationId xmlns:a16="http://schemas.microsoft.com/office/drawing/2014/main" id="{F373CC57-5391-5249-9E5E-7FEC9DB0A9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024104"/>
              </p:ext>
            </p:extLst>
          </p:nvPr>
        </p:nvGraphicFramePr>
        <p:xfrm>
          <a:off x="1638959" y="1714500"/>
          <a:ext cx="5866081" cy="2179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62">
                  <a:extLst>
                    <a:ext uri="{9D8B030D-6E8A-4147-A177-3AD203B41FA5}">
                      <a16:colId xmlns:a16="http://schemas.microsoft.com/office/drawing/2014/main" val="1689228711"/>
                    </a:ext>
                  </a:extLst>
                </a:gridCol>
                <a:gridCol w="1397214">
                  <a:extLst>
                    <a:ext uri="{9D8B030D-6E8A-4147-A177-3AD203B41FA5}">
                      <a16:colId xmlns:a16="http://schemas.microsoft.com/office/drawing/2014/main" val="1247674651"/>
                    </a:ext>
                  </a:extLst>
                </a:gridCol>
                <a:gridCol w="1583510">
                  <a:extLst>
                    <a:ext uri="{9D8B030D-6E8A-4147-A177-3AD203B41FA5}">
                      <a16:colId xmlns:a16="http://schemas.microsoft.com/office/drawing/2014/main" val="4125836943"/>
                    </a:ext>
                  </a:extLst>
                </a:gridCol>
                <a:gridCol w="1627495">
                  <a:extLst>
                    <a:ext uri="{9D8B030D-6E8A-4147-A177-3AD203B41FA5}">
                      <a16:colId xmlns:a16="http://schemas.microsoft.com/office/drawing/2014/main" val="1479594838"/>
                    </a:ext>
                  </a:extLst>
                </a:gridCol>
              </a:tblGrid>
              <a:tr h="592175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latin typeface="Lucida Sans" panose="020B0602030504020204" pitchFamily="34" charset="77"/>
                      </a:endParaRP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Lucida Sans" panose="020B0602030504020204" pitchFamily="34" charset="77"/>
                        </a:rPr>
                        <a:t>Tag 1 – Einführung</a:t>
                      </a:r>
                    </a:p>
                    <a:p>
                      <a:pPr algn="ctr"/>
                      <a:endParaRPr lang="de-DE" sz="1100" dirty="0">
                        <a:latin typeface="Lucida Sans" panose="020B0602030504020204" pitchFamily="34" charset="77"/>
                      </a:endParaRP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Lucida Sans" panose="020B0602030504020204" pitchFamily="34" charset="77"/>
                        </a:rPr>
                        <a:t>Tag 2 – </a:t>
                      </a:r>
                      <a:r>
                        <a:rPr lang="de-DE" sz="1100" dirty="0" err="1">
                          <a:latin typeface="Lucida Sans" panose="020B0602030504020204" pitchFamily="34" charset="77"/>
                        </a:rPr>
                        <a:t>Camunda</a:t>
                      </a:r>
                      <a:r>
                        <a:rPr lang="de-DE" sz="1100" dirty="0">
                          <a:latin typeface="Lucida Sans" panose="020B0602030504020204" pitchFamily="34" charset="77"/>
                        </a:rPr>
                        <a:t> Workshop</a:t>
                      </a: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r>
                        <a:rPr lang="de-DE" sz="1100" dirty="0">
                          <a:latin typeface="Lucida Sans" panose="020B0602030504020204" pitchFamily="34" charset="77"/>
                        </a:rPr>
                        <a:t>Nacht des Workflow-Managements</a:t>
                      </a:r>
                    </a:p>
                  </a:txBody>
                  <a:tcPr marL="45552" marR="45552" marT="22776" marB="22776"/>
                </a:tc>
                <a:extLst>
                  <a:ext uri="{0D108BD9-81ED-4DB2-BD59-A6C34878D82A}">
                    <a16:rowId xmlns:a16="http://schemas.microsoft.com/office/drawing/2014/main" val="422817123"/>
                  </a:ext>
                </a:extLst>
              </a:tr>
              <a:tr h="39685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Lucida Sans" panose="020B0602030504020204" pitchFamily="34" charset="77"/>
                        </a:rPr>
                        <a:t>Morgen</a:t>
                      </a: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Lucida Sans" panose="020B0602030504020204" pitchFamily="34" charset="77"/>
                        </a:rPr>
                        <a:t>BPMN - Theorie</a:t>
                      </a: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latin typeface="Lucida Sans" panose="020B0602030504020204" pitchFamily="34" charset="77"/>
                        </a:rPr>
                        <a:t>Camunda</a:t>
                      </a:r>
                      <a:r>
                        <a:rPr lang="de-DE" sz="1000" dirty="0">
                          <a:latin typeface="Lucida Sans" panose="020B0602030504020204" pitchFamily="34" charset="77"/>
                        </a:rPr>
                        <a:t> Basics</a:t>
                      </a:r>
                    </a:p>
                  </a:txBody>
                  <a:tcPr marL="45552" marR="45552" marT="22776" marB="22776"/>
                </a:tc>
                <a:tc rowSpan="4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100" dirty="0">
                          <a:latin typeface="Lucida Sans" panose="020B0602030504020204" pitchFamily="34" charset="77"/>
                        </a:rPr>
                        <a:t>Komplexe Modellierung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100" dirty="0">
                          <a:latin typeface="Lucida Sans" panose="020B0602030504020204" pitchFamily="34" charset="77"/>
                        </a:rPr>
                        <a:t>Probleme aus realen Szenarien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100" dirty="0">
                          <a:latin typeface="Lucida Sans" panose="020B0602030504020204" pitchFamily="34" charset="77"/>
                        </a:rPr>
                        <a:t>Jung, kreativ, Bier, Modellieren, Spaß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100" dirty="0">
                          <a:latin typeface="Lucida Sans" panose="020B0602030504020204" pitchFamily="34" charset="77"/>
                        </a:rPr>
                        <a:t>Freiwilliger Abend</a:t>
                      </a:r>
                    </a:p>
                  </a:txBody>
                  <a:tcPr marL="86918" marR="86918" marT="43459" marB="43459"/>
                </a:tc>
                <a:extLst>
                  <a:ext uri="{0D108BD9-81ED-4DB2-BD59-A6C34878D82A}">
                    <a16:rowId xmlns:a16="http://schemas.microsoft.com/office/drawing/2014/main" val="2808249505"/>
                  </a:ext>
                </a:extLst>
              </a:tr>
              <a:tr h="39685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Lucida Sans" panose="020B0602030504020204" pitchFamily="34" charset="77"/>
                        </a:rPr>
                        <a:t>Vormittag</a:t>
                      </a: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Lucida Sans" panose="020B0602030504020204" pitchFamily="34" charset="77"/>
                        </a:rPr>
                        <a:t>BPMN - Aufgaben</a:t>
                      </a: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latin typeface="Lucida Sans" panose="020B0602030504020204" pitchFamily="34" charset="77"/>
                        </a:rPr>
                        <a:t>Camundathon</a:t>
                      </a:r>
                      <a:endParaRPr lang="de-DE" sz="1000" dirty="0">
                        <a:latin typeface="Lucida Sans" panose="020B0602030504020204" pitchFamily="34" charset="77"/>
                      </a:endParaRPr>
                    </a:p>
                  </a:txBody>
                  <a:tcPr marL="45552" marR="45552" marT="22776" marB="22776"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88874"/>
                  </a:ext>
                </a:extLst>
              </a:tr>
              <a:tr h="39685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Lucida Sans" panose="020B0602030504020204" pitchFamily="34" charset="77"/>
                        </a:rPr>
                        <a:t>Mittag</a:t>
                      </a: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Lucida Sans" panose="020B0602030504020204" pitchFamily="34" charset="77"/>
                        </a:rPr>
                        <a:t>Workflow-Management</a:t>
                      </a: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latin typeface="Lucida Sans" panose="020B0602030504020204" pitchFamily="34" charset="77"/>
                        </a:rPr>
                        <a:t>Camundathon</a:t>
                      </a:r>
                      <a:endParaRPr lang="de-DE" sz="1000" dirty="0">
                        <a:latin typeface="Lucida Sans" panose="020B0602030504020204" pitchFamily="34" charset="77"/>
                      </a:endParaRPr>
                    </a:p>
                  </a:txBody>
                  <a:tcPr marL="45552" marR="45552" marT="22776" marB="22776"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865822"/>
                  </a:ext>
                </a:extLst>
              </a:tr>
              <a:tr h="396853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Lucida Sans" panose="020B0602030504020204" pitchFamily="34" charset="77"/>
                        </a:rPr>
                        <a:t>Nachmittag</a:t>
                      </a: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latin typeface="Lucida Sans" panose="020B0602030504020204" pitchFamily="34" charset="77"/>
                        </a:rPr>
                        <a:t>Camunda</a:t>
                      </a:r>
                      <a:r>
                        <a:rPr lang="de-DE" sz="1000" dirty="0">
                          <a:latin typeface="Lucida Sans" panose="020B0602030504020204" pitchFamily="34" charset="77"/>
                        </a:rPr>
                        <a:t> Einstieg</a:t>
                      </a:r>
                    </a:p>
                  </a:txBody>
                  <a:tcPr marL="45552" marR="45552" marT="22776" marB="22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latin typeface="Lucida Sans" panose="020B0602030504020204" pitchFamily="34" charset="77"/>
                        </a:rPr>
                        <a:t>Besprechung der Aufgaben</a:t>
                      </a:r>
                    </a:p>
                  </a:txBody>
                  <a:tcPr marL="45552" marR="45552" marT="22776" marB="22776"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36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288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…und danach?</a:t>
            </a:r>
            <a:endParaRPr lang="en-US" sz="2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AC14C63-B0CB-FC4D-86D4-3588ECCC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332" y="1348967"/>
            <a:ext cx="3573327" cy="25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78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Wiederholung – Wie gut hast du es verstanden?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BC3F878-0D64-784D-A395-72C4E0AEF41A}"/>
              </a:ext>
            </a:extLst>
          </p:cNvPr>
          <p:cNvSpPr txBox="1">
            <a:spLocks/>
          </p:cNvSpPr>
          <p:nvPr/>
        </p:nvSpPr>
        <p:spPr>
          <a:xfrm>
            <a:off x="1994419" y="1559123"/>
            <a:ext cx="5155155" cy="2025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9B91"/>
              </a:buClr>
              <a:buNone/>
            </a:pPr>
            <a:r>
              <a:rPr lang="de-DE" sz="1600" dirty="0">
                <a:latin typeface="Lucida Sans" panose="020B0602030504020204" pitchFamily="34" charset="77"/>
                <a:hlinkClick r:id="rId3"/>
              </a:rPr>
              <a:t>https://</a:t>
            </a:r>
            <a:r>
              <a:rPr lang="de-DE" sz="1600" dirty="0" err="1">
                <a:latin typeface="Lucida Sans" panose="020B0602030504020204" pitchFamily="34" charset="77"/>
                <a:hlinkClick r:id="rId3"/>
              </a:rPr>
              <a:t>play.kahoot.it</a:t>
            </a:r>
            <a:r>
              <a:rPr lang="de-DE" sz="1600" dirty="0">
                <a:latin typeface="Lucida Sans" panose="020B0602030504020204" pitchFamily="34" charset="77"/>
                <a:hlinkClick r:id="rId3"/>
              </a:rPr>
              <a:t>/v2/?</a:t>
            </a:r>
            <a:r>
              <a:rPr lang="de-DE" sz="1600" dirty="0" err="1">
                <a:latin typeface="Lucida Sans" panose="020B0602030504020204" pitchFamily="34" charset="77"/>
                <a:hlinkClick r:id="rId3"/>
              </a:rPr>
              <a:t>quizId</a:t>
            </a:r>
            <a:r>
              <a:rPr lang="de-DE" sz="1600" dirty="0">
                <a:latin typeface="Lucida Sans" panose="020B0602030504020204" pitchFamily="34" charset="77"/>
                <a:hlinkClick r:id="rId3"/>
              </a:rPr>
              <a:t>=137f60d8-4589-4ff7-8627-8ca43e2806dd</a:t>
            </a:r>
            <a:endParaRPr lang="de-DE" sz="16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4636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CFD190-9362-4148-8785-C57F97EF1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44872B7-0EDB-424C-89D5-3350A6E877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569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D487F62-EB1A-496B-9B7C-B31862F0FB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5671" y="1312939"/>
            <a:ext cx="5212655" cy="2025253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dirty="0"/>
              <a:t>Open source Programm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dirty="0"/>
              <a:t>Vielseitiges Tool zum Modellieren und Automatisieren von Prozessen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dirty="0"/>
              <a:t>Umfasst PBMN und DMN Tasks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dirty="0" err="1"/>
              <a:t>Camunda</a:t>
            </a:r>
            <a:r>
              <a:rPr lang="de-DE" dirty="0"/>
              <a:t> vereint verschiedene </a:t>
            </a:r>
            <a:r>
              <a:rPr lang="de-DE" dirty="0" err="1"/>
              <a:t>Engines</a:t>
            </a:r>
            <a:endParaRPr lang="de-DE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dirty="0"/>
              <a:t>Lässt sich in Java implementieren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dirty="0"/>
              <a:t>Bekanntestes Automatisierungstool aktuell (State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Art)</a:t>
            </a:r>
          </a:p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EC949-798E-445C-B4B3-654CEF5ED4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4" y="599264"/>
            <a:ext cx="6171271" cy="428642"/>
          </a:xfrm>
        </p:spPr>
        <p:txBody>
          <a:bodyPr/>
          <a:lstStyle/>
          <a:p>
            <a:pPr algn="ctr"/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Camunda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4735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2F66A0A-CCD0-F34C-9E8D-3AEA63A2F9D0}"/>
              </a:ext>
            </a:extLst>
          </p:cNvPr>
          <p:cNvGrpSpPr/>
          <p:nvPr/>
        </p:nvGrpSpPr>
        <p:grpSpPr>
          <a:xfrm>
            <a:off x="1571215" y="1132136"/>
            <a:ext cx="6043133" cy="3063044"/>
            <a:chOff x="587747" y="1017836"/>
            <a:chExt cx="6043133" cy="3063044"/>
          </a:xfrm>
        </p:grpSpPr>
        <p:pic>
          <p:nvPicPr>
            <p:cNvPr id="5" name="Grafik 4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19D2D326-D3C2-4030-AFB5-051B9F2C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9292">
              <a:off x="587747" y="1680627"/>
              <a:ext cx="1838801" cy="1034326"/>
            </a:xfrm>
            <a:prstGeom prst="rect">
              <a:avLst/>
            </a:prstGeom>
          </p:spPr>
        </p:pic>
        <p:pic>
          <p:nvPicPr>
            <p:cNvPr id="11" name="Grafik 10" descr="Ein Bild, das Schild enthält.&#10;&#10;Automatisch generierte Beschreibung">
              <a:extLst>
                <a:ext uri="{FF2B5EF4-FFF2-40B4-BE49-F238E27FC236}">
                  <a16:creationId xmlns:a16="http://schemas.microsoft.com/office/drawing/2014/main" id="{E135F556-B7D4-4077-981A-4F38975B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3324">
              <a:off x="4970084" y="2394302"/>
              <a:ext cx="1660796" cy="1660796"/>
            </a:xfrm>
            <a:prstGeom prst="rect">
              <a:avLst/>
            </a:prstGeom>
          </p:spPr>
        </p:pic>
        <p:pic>
          <p:nvPicPr>
            <p:cNvPr id="13" name="Grafik 12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0D962EBD-B8FB-46C1-92DB-779E543EB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88148">
              <a:off x="1229977" y="2672498"/>
              <a:ext cx="2478753" cy="1408382"/>
            </a:xfrm>
            <a:prstGeom prst="rect">
              <a:avLst/>
            </a:prstGeom>
          </p:spPr>
        </p:pic>
        <p:pic>
          <p:nvPicPr>
            <p:cNvPr id="19" name="Grafik 18" descr="Ein Bild, das Hemd enthält.&#10;&#10;Automatisch generierte Beschreibung">
              <a:extLst>
                <a:ext uri="{FF2B5EF4-FFF2-40B4-BE49-F238E27FC236}">
                  <a16:creationId xmlns:a16="http://schemas.microsoft.com/office/drawing/2014/main" id="{ABBD201D-7BFA-436D-BD19-B66E54D5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8814">
              <a:off x="3379537" y="1017836"/>
              <a:ext cx="1883814" cy="1883814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25666E8-0D20-4E46-A56E-7E0C7FFEEB0D}"/>
              </a:ext>
            </a:extLst>
          </p:cNvPr>
          <p:cNvSpPr txBox="1">
            <a:spLocks/>
          </p:cNvSpPr>
          <p:nvPr/>
        </p:nvSpPr>
        <p:spPr>
          <a:xfrm>
            <a:off x="1486364" y="492873"/>
            <a:ext cx="6171271" cy="4286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b="1" dirty="0" err="1">
                <a:latin typeface="+mj-lt"/>
              </a:rPr>
              <a:t>Camunda</a:t>
            </a:r>
            <a:r>
              <a:rPr lang="en-US" sz="2100" b="1" dirty="0">
                <a:latin typeface="+mj-lt"/>
              </a:rPr>
              <a:t> Languages </a:t>
            </a:r>
          </a:p>
        </p:txBody>
      </p:sp>
    </p:spTree>
    <p:extLst>
      <p:ext uri="{BB962C8B-B14F-4D97-AF65-F5344CB8AC3E}">
        <p14:creationId xmlns:p14="http://schemas.microsoft.com/office/powerpoint/2010/main" val="696030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1F7B38-F5E8-49FE-AA70-A12D9EF752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4" y="613613"/>
            <a:ext cx="6171271" cy="428642"/>
          </a:xfrm>
        </p:spPr>
        <p:txBody>
          <a:bodyPr/>
          <a:lstStyle/>
          <a:p>
            <a:pPr algn="ctr"/>
            <a:r>
              <a:rPr lang="en-US" dirty="0" err="1"/>
              <a:t>Camunda</a:t>
            </a:r>
            <a:r>
              <a:rPr lang="en-US" dirty="0"/>
              <a:t> Server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3E3E36-DA96-49AF-B65E-C490735C3069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731734" y="2017752"/>
            <a:ext cx="568052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14313" indent="-214313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/>
              <a:t>Apache </a:t>
            </a:r>
            <a:r>
              <a:rPr lang="de-DE" altLang="de-DE" dirty="0" err="1"/>
              <a:t>Tomcat</a:t>
            </a:r>
            <a:r>
              <a:rPr lang="de-DE" altLang="de-DE" dirty="0"/>
              <a:t> 6.0 / 7.0 / 8.0 </a:t>
            </a:r>
          </a:p>
          <a:p>
            <a:pPr marL="214313" indent="-214313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/>
              <a:t>JBoss</a:t>
            </a:r>
            <a:r>
              <a:rPr lang="de-DE" altLang="de-DE" dirty="0"/>
              <a:t> </a:t>
            </a:r>
            <a:r>
              <a:rPr lang="de-DE" altLang="de-DE" dirty="0" err="1"/>
              <a:t>Application</a:t>
            </a:r>
            <a:r>
              <a:rPr lang="de-DE" altLang="de-DE" dirty="0"/>
              <a:t> Server 7.2 and </a:t>
            </a:r>
            <a:r>
              <a:rPr lang="de-DE" altLang="de-DE" dirty="0" err="1"/>
              <a:t>JBoss</a:t>
            </a:r>
            <a:r>
              <a:rPr lang="de-DE" altLang="de-DE" dirty="0"/>
              <a:t> EAP 6.1 / 6.2 / 6.3 / 6.4 </a:t>
            </a:r>
          </a:p>
          <a:p>
            <a:pPr marL="214313" indent="-214313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 err="1"/>
              <a:t>Wildfly</a:t>
            </a:r>
            <a:r>
              <a:rPr lang="de-DE" altLang="de-DE" dirty="0"/>
              <a:t> </a:t>
            </a:r>
            <a:r>
              <a:rPr lang="de-DE" altLang="de-DE" dirty="0" err="1"/>
              <a:t>Application</a:t>
            </a:r>
            <a:r>
              <a:rPr lang="de-DE" altLang="de-DE" dirty="0"/>
              <a:t> Server 8.2 / 10.0 </a:t>
            </a:r>
          </a:p>
          <a:p>
            <a:pPr marL="214313" indent="-214313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/>
              <a:t>IBM </a:t>
            </a:r>
            <a:r>
              <a:rPr lang="de-DE" altLang="de-DE" dirty="0" err="1"/>
              <a:t>WebSphere</a:t>
            </a:r>
            <a:r>
              <a:rPr lang="de-DE" altLang="de-DE" dirty="0"/>
              <a:t> </a:t>
            </a:r>
            <a:r>
              <a:rPr lang="de-DE" altLang="de-DE" dirty="0" err="1"/>
              <a:t>Application</a:t>
            </a:r>
            <a:r>
              <a:rPr lang="de-DE" altLang="de-DE" dirty="0"/>
              <a:t> Server 8.0 / 8.5 (</a:t>
            </a:r>
            <a:r>
              <a:rPr lang="de-DE" altLang="de-DE" dirty="0">
                <a:hlinkClick r:id="rId2"/>
              </a:rPr>
              <a:t>Enterprise Edition </a:t>
            </a:r>
            <a:r>
              <a:rPr lang="de-DE" altLang="de-DE" dirty="0" err="1">
                <a:hlinkClick r:id="rId2"/>
              </a:rPr>
              <a:t>only</a:t>
            </a:r>
            <a:r>
              <a:rPr lang="de-DE" altLang="de-DE" dirty="0"/>
              <a:t>) </a:t>
            </a:r>
          </a:p>
          <a:p>
            <a:pPr marL="214313" indent="-214313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e-DE" altLang="de-DE" dirty="0"/>
              <a:t>Oracle </a:t>
            </a:r>
            <a:r>
              <a:rPr lang="de-DE" altLang="de-DE" dirty="0" err="1"/>
              <a:t>WebLogic</a:t>
            </a:r>
            <a:r>
              <a:rPr lang="de-DE" altLang="de-DE" dirty="0"/>
              <a:t> Server 12c (12R1,12R2) </a:t>
            </a:r>
          </a:p>
        </p:txBody>
      </p:sp>
    </p:spTree>
    <p:extLst>
      <p:ext uri="{BB962C8B-B14F-4D97-AF65-F5344CB8AC3E}">
        <p14:creationId xmlns:p14="http://schemas.microsoft.com/office/powerpoint/2010/main" val="3164622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84B3833-04A6-4FD9-80A7-061052025C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4" y="520944"/>
            <a:ext cx="6171271" cy="428642"/>
          </a:xfrm>
        </p:spPr>
        <p:txBody>
          <a:bodyPr/>
          <a:lstStyle/>
          <a:p>
            <a:pPr algn="ctr"/>
            <a:r>
              <a:rPr lang="en-US" dirty="0" err="1"/>
              <a:t>Funktionsweise</a:t>
            </a:r>
            <a:r>
              <a:rPr lang="en-US" dirty="0"/>
              <a:t> von </a:t>
            </a:r>
            <a:r>
              <a:rPr lang="en-US" dirty="0" err="1"/>
              <a:t>Camunda</a:t>
            </a:r>
            <a:endParaRPr lang="en-US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A740847-7EDA-4DCA-9175-1F94FF19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59" y="1414755"/>
            <a:ext cx="5376082" cy="30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4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F51411-B419-483F-B95B-C2A6642ACD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4" y="507737"/>
            <a:ext cx="6171271" cy="428642"/>
          </a:xfrm>
        </p:spPr>
        <p:txBody>
          <a:bodyPr/>
          <a:lstStyle/>
          <a:p>
            <a:pPr algn="ctr"/>
            <a:r>
              <a:rPr lang="en-US" dirty="0" err="1"/>
              <a:t>Funktionsweise</a:t>
            </a:r>
            <a:r>
              <a:rPr lang="en-US" dirty="0"/>
              <a:t> von </a:t>
            </a:r>
            <a:r>
              <a:rPr lang="en-US" dirty="0" err="1"/>
              <a:t>Camunda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4D8306-5C99-43BD-A7B4-249B96D3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71" y="1617785"/>
            <a:ext cx="5497058" cy="28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07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EB6640-4845-4E0A-9233-E80DD3848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4" y="510778"/>
            <a:ext cx="6171271" cy="428642"/>
          </a:xfrm>
        </p:spPr>
        <p:txBody>
          <a:bodyPr/>
          <a:lstStyle/>
          <a:p>
            <a:pPr algn="ctr"/>
            <a:r>
              <a:rPr lang="en-US" dirty="0" err="1"/>
              <a:t>Inhalte</a:t>
            </a:r>
            <a:r>
              <a:rPr lang="en-US" dirty="0"/>
              <a:t> der </a:t>
            </a:r>
            <a:r>
              <a:rPr lang="en-US" dirty="0" err="1"/>
              <a:t>kostenfreien</a:t>
            </a:r>
            <a:r>
              <a:rPr lang="en-US" dirty="0"/>
              <a:t> Version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F532E8-EDF9-43AA-A449-DCBA4D61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41" y="1112639"/>
            <a:ext cx="5477517" cy="291822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C2D8E1A-E3D1-0A45-8B6F-25A25E619571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2285732" y="4204080"/>
            <a:ext cx="45725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6858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de-DE" altLang="de-DE" dirty="0"/>
              <a:t>Die kostenfreie Version reicht für unser Vorhaben aus!</a:t>
            </a:r>
          </a:p>
        </p:txBody>
      </p:sp>
    </p:spTree>
    <p:extLst>
      <p:ext uri="{BB962C8B-B14F-4D97-AF65-F5344CB8AC3E}">
        <p14:creationId xmlns:p14="http://schemas.microsoft.com/office/powerpoint/2010/main" val="398870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7B4E0AB-A65C-464D-AEF7-4DE4D328B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/>
          <a:p>
            <a:r>
              <a:rPr lang="en-US" sz="4000" dirty="0"/>
              <a:t>Camunda Modeler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3DA3AC1-07C4-4E34-9246-01E21754C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9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>
                <a:cs typeface="Calibri Light"/>
              </a:rPr>
              <a:t>BPMN 2.0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Wiederholung</a:t>
            </a:r>
          </a:p>
        </p:txBody>
      </p:sp>
    </p:spTree>
    <p:extLst>
      <p:ext uri="{BB962C8B-B14F-4D97-AF65-F5344CB8AC3E}">
        <p14:creationId xmlns:p14="http://schemas.microsoft.com/office/powerpoint/2010/main" val="3160654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F5F682A-8E4D-4DD6-BCE5-F7E75DF76A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456" y="1559123"/>
            <a:ext cx="4833085" cy="2025253"/>
          </a:xfrm>
        </p:spPr>
        <p:txBody>
          <a:bodyPr/>
          <a:lstStyle/>
          <a:p>
            <a:pPr marL="257175" indent="-257175">
              <a:buFont typeface="+mj-lt"/>
              <a:buAutoNum type="arabicPeriod"/>
            </a:pPr>
            <a:r>
              <a:rPr lang="en-US" dirty="0" err="1"/>
              <a:t>Gehe</a:t>
            </a:r>
            <a:r>
              <a:rPr lang="en-US" dirty="0"/>
              <a:t> auf die Camunda </a:t>
            </a:r>
            <a:r>
              <a:rPr lang="en-US" dirty="0" err="1"/>
              <a:t>Seite</a:t>
            </a:r>
            <a:endParaRPr lang="en-US" dirty="0"/>
          </a:p>
          <a:p>
            <a:pPr marL="257175" indent="-257175">
              <a:buFont typeface="+mj-lt"/>
              <a:buAutoNum type="arabicPeriod"/>
            </a:pPr>
            <a:r>
              <a:rPr lang="en-US" dirty="0" err="1"/>
              <a:t>Klicke</a:t>
            </a:r>
            <a:r>
              <a:rPr lang="en-US" dirty="0"/>
              <a:t> auf Downloads 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 err="1"/>
              <a:t>Wähle</a:t>
            </a:r>
            <a:r>
              <a:rPr lang="en-US" dirty="0"/>
              <a:t> den </a:t>
            </a:r>
            <a:r>
              <a:rPr lang="en-US" dirty="0" err="1"/>
              <a:t>Camunda</a:t>
            </a:r>
            <a:r>
              <a:rPr lang="en-US" dirty="0"/>
              <a:t> Modeler </a:t>
            </a:r>
            <a:r>
              <a:rPr lang="en-US" dirty="0" err="1"/>
              <a:t>aus</a:t>
            </a:r>
            <a:endParaRPr lang="en-US" dirty="0"/>
          </a:p>
          <a:p>
            <a:pPr marL="257175" indent="-257175">
              <a:buFont typeface="+mj-lt"/>
              <a:buAutoNum type="arabicPeriod"/>
            </a:pPr>
            <a:r>
              <a:rPr lang="en-US" dirty="0" err="1"/>
              <a:t>Klicke</a:t>
            </a:r>
            <a:r>
              <a:rPr lang="en-US" dirty="0"/>
              <a:t> auf Download</a:t>
            </a:r>
          </a:p>
          <a:p>
            <a:pPr marL="257175" indent="-257175">
              <a:buFont typeface="+mj-lt"/>
              <a:buAutoNum type="arabicPeriod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err="1"/>
              <a:t>Alternativ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https://camunda.com/download/modeler/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72EE84-7F77-406D-8AA4-D1195449F3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6364" y="599661"/>
            <a:ext cx="6171271" cy="428642"/>
          </a:xfrm>
        </p:spPr>
        <p:txBody>
          <a:bodyPr/>
          <a:lstStyle/>
          <a:p>
            <a:pPr algn="ctr"/>
            <a:r>
              <a:rPr lang="en-US" dirty="0"/>
              <a:t>Installation Guide</a:t>
            </a:r>
          </a:p>
        </p:txBody>
      </p:sp>
    </p:spTree>
    <p:extLst>
      <p:ext uri="{BB962C8B-B14F-4D97-AF65-F5344CB8AC3E}">
        <p14:creationId xmlns:p14="http://schemas.microsoft.com/office/powerpoint/2010/main" val="1277947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2D1139F-CCD2-4860-B419-AB5F954EA7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72876" y="699931"/>
            <a:ext cx="6198247" cy="433890"/>
          </a:xfrm>
        </p:spPr>
        <p:txBody>
          <a:bodyPr/>
          <a:lstStyle/>
          <a:p>
            <a:pPr algn="ctr"/>
            <a:r>
              <a:rPr lang="en-US" sz="2100" dirty="0"/>
              <a:t>Implemented Standards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43C8392-9725-4DEA-B1AA-EDB6280EA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1751" y="1717539"/>
            <a:ext cx="4600496" cy="1901851"/>
          </a:xfrm>
        </p:spPr>
        <p:txBody>
          <a:bodyPr>
            <a:normAutofit/>
          </a:bodyPr>
          <a:lstStyle/>
          <a:p>
            <a:pPr marL="257175" indent="-257175" algn="just">
              <a:buFont typeface="+mj-lt"/>
              <a:buAutoNum type="arabicPeriod"/>
            </a:pPr>
            <a:r>
              <a:rPr lang="en-US" sz="1500" dirty="0"/>
              <a:t>BPMN 2.0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500" dirty="0"/>
              <a:t>CMMN – Case Management Model and Notation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500" dirty="0"/>
              <a:t>DNS – Decision Model and Notation</a:t>
            </a:r>
          </a:p>
        </p:txBody>
      </p:sp>
    </p:spTree>
    <p:extLst>
      <p:ext uri="{BB962C8B-B14F-4D97-AF65-F5344CB8AC3E}">
        <p14:creationId xmlns:p14="http://schemas.microsoft.com/office/powerpoint/2010/main" val="3502162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B4FA8AC-752C-46C5-A1F0-D998442F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71" y="1700902"/>
            <a:ext cx="5099858" cy="2728424"/>
          </a:xfrm>
          <a:prstGeom prst="rect">
            <a:avLst/>
          </a:prstGeom>
          <a:noFill/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764A512-F1BA-4412-8EA2-D21511915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3319" y="495498"/>
            <a:ext cx="3277362" cy="451472"/>
          </a:xfrm>
        </p:spPr>
        <p:txBody>
          <a:bodyPr>
            <a:noAutofit/>
          </a:bodyPr>
          <a:lstStyle/>
          <a:p>
            <a:pPr algn="ctr"/>
            <a:r>
              <a:rPr lang="en-US" sz="2100" dirty="0" err="1"/>
              <a:t>Startseite</a:t>
            </a:r>
            <a:r>
              <a:rPr lang="en-US" sz="2100" dirty="0"/>
              <a:t> </a:t>
            </a:r>
            <a:r>
              <a:rPr lang="en-US" sz="2100" dirty="0" err="1"/>
              <a:t>Camunda</a:t>
            </a:r>
            <a:endParaRPr lang="en-US" sz="2100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0DF05F7-305F-44F2-A425-2B9DF5A737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1598" y="1006559"/>
            <a:ext cx="5020804" cy="775090"/>
          </a:xfrm>
        </p:spPr>
        <p:txBody>
          <a:bodyPr>
            <a:normAutofit/>
          </a:bodyPr>
          <a:lstStyle/>
          <a:p>
            <a:pPr algn="ctr"/>
            <a:r>
              <a:rPr lang="de-DE" sz="1400" dirty="0"/>
              <a:t>Um das erste BPMN Model zu erstellen schaut</a:t>
            </a:r>
          </a:p>
          <a:p>
            <a:pPr algn="ctr"/>
            <a:r>
              <a:rPr lang="de-DE" sz="1400" dirty="0"/>
              <a:t>euch </a:t>
            </a:r>
            <a:r>
              <a:rPr lang="de-DE" sz="1400" dirty="0">
                <a:hlinkClick r:id="rId3"/>
              </a:rPr>
              <a:t>Quickstart</a:t>
            </a:r>
            <a:r>
              <a:rPr lang="de-DE" sz="1400" dirty="0"/>
              <a:t> auf der </a:t>
            </a:r>
            <a:r>
              <a:rPr lang="de-DE" sz="1400" dirty="0" err="1"/>
              <a:t>Camunda</a:t>
            </a:r>
            <a:r>
              <a:rPr lang="de-DE" sz="1400" dirty="0"/>
              <a:t> Seite an.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3D0651-CA6C-45CE-BEF7-EBE101E48A35}"/>
              </a:ext>
            </a:extLst>
          </p:cNvPr>
          <p:cNvSpPr txBox="1"/>
          <p:nvPr/>
        </p:nvSpPr>
        <p:spPr>
          <a:xfrm>
            <a:off x="2356607" y="4429326"/>
            <a:ext cx="4430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u="sng" dirty="0">
                <a:solidFill>
                  <a:srgbClr val="009B91"/>
                </a:solidFill>
                <a:hlinkClick r:id="rId3"/>
              </a:rPr>
              <a:t>https://docs.camunda.org/manual/7.5/modeler/camunda-modeler/bpmn/#quickstart</a:t>
            </a:r>
            <a:endParaRPr lang="de-DE" sz="900" u="sng" dirty="0">
              <a:solidFill>
                <a:srgbClr val="009B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49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C4D22AD-DB03-4DDC-BC59-C7A38C938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72876" y="543272"/>
            <a:ext cx="6198247" cy="433890"/>
          </a:xfrm>
        </p:spPr>
        <p:txBody>
          <a:bodyPr/>
          <a:lstStyle/>
          <a:p>
            <a:pPr algn="ctr"/>
            <a:r>
              <a:rPr lang="de-DE" sz="1800" dirty="0"/>
              <a:t>DMN – </a:t>
            </a:r>
            <a:r>
              <a:rPr lang="de-DE" sz="1800" dirty="0" err="1"/>
              <a:t>Decision</a:t>
            </a:r>
            <a:r>
              <a:rPr lang="de-DE" sz="1800" dirty="0"/>
              <a:t> Model </a:t>
            </a:r>
            <a:r>
              <a:rPr lang="de-DE" sz="1800" dirty="0" err="1"/>
              <a:t>and</a:t>
            </a:r>
            <a:r>
              <a:rPr lang="de-DE" sz="1800" dirty="0"/>
              <a:t> Notation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9B603ED-21CE-40A0-B1B4-D6A43FC644B6}"/>
              </a:ext>
            </a:extLst>
          </p:cNvPr>
          <p:cNvSpPr/>
          <p:nvPr/>
        </p:nvSpPr>
        <p:spPr>
          <a:xfrm>
            <a:off x="2323590" y="2190336"/>
            <a:ext cx="1378259" cy="6327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/>
              <a:t>Decision</a:t>
            </a:r>
            <a:r>
              <a:rPr lang="de-DE" sz="1200" b="1" dirty="0"/>
              <a:t> </a:t>
            </a:r>
            <a:r>
              <a:rPr lang="de-DE" sz="1200" b="1" dirty="0" err="1"/>
              <a:t>Requirements</a:t>
            </a:r>
            <a:r>
              <a:rPr lang="de-DE" sz="1200" b="1" dirty="0"/>
              <a:t> Graphs (DRG)</a:t>
            </a:r>
            <a:endParaRPr lang="de-DE" sz="1200" dirty="0"/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F43C2505-5EAD-439F-84A7-A0D9065D0A3E}"/>
              </a:ext>
            </a:extLst>
          </p:cNvPr>
          <p:cNvCxnSpPr>
            <a:cxnSpLocks/>
          </p:cNvCxnSpPr>
          <p:nvPr/>
        </p:nvCxnSpPr>
        <p:spPr>
          <a:xfrm flipV="1">
            <a:off x="3701848" y="2030767"/>
            <a:ext cx="870152" cy="22638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D1DB405B-32D0-459C-9C9C-83497EA8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01555"/>
            <a:ext cx="1643063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0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9F5F015-4D74-4C64-A0B7-9CC5289B4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2" b="1"/>
          <a:stretch/>
        </p:blipFill>
        <p:spPr>
          <a:xfrm>
            <a:off x="2151674" y="1861528"/>
            <a:ext cx="4840651" cy="2726928"/>
          </a:xfrm>
          <a:prstGeom prst="rect">
            <a:avLst/>
          </a:prstGeom>
          <a:noFill/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8EE354-46D2-4EFC-9841-20767E0D9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1396" y="706004"/>
            <a:ext cx="4921208" cy="451472"/>
          </a:xfrm>
        </p:spPr>
        <p:txBody>
          <a:bodyPr/>
          <a:lstStyle/>
          <a:p>
            <a:r>
              <a:rPr lang="en-US" sz="2100" dirty="0" err="1"/>
              <a:t>Camunda</a:t>
            </a:r>
            <a:r>
              <a:rPr lang="en-US" sz="2100" dirty="0"/>
              <a:t> DMN-Table </a:t>
            </a:r>
            <a:r>
              <a:rPr lang="en-US" sz="2100" dirty="0" err="1"/>
              <a:t>Startseite</a:t>
            </a:r>
            <a:endParaRPr lang="en-US" sz="21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82A081B-0F3F-4057-8293-A54F3F3A66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5633" y="1321999"/>
            <a:ext cx="5692734" cy="596510"/>
          </a:xfrm>
        </p:spPr>
        <p:txBody>
          <a:bodyPr>
            <a:normAutofit/>
          </a:bodyPr>
          <a:lstStyle/>
          <a:p>
            <a:pPr algn="ctr"/>
            <a:r>
              <a:rPr lang="de-DE" sz="1400" dirty="0"/>
              <a:t>Um das erste DMN-Table zu erstellen schaut</a:t>
            </a:r>
          </a:p>
          <a:p>
            <a:pPr algn="ctr"/>
            <a:r>
              <a:rPr lang="de-DE" sz="1400" dirty="0"/>
              <a:t>euch </a:t>
            </a:r>
            <a:r>
              <a:rPr lang="de-DE" sz="1400" dirty="0">
                <a:hlinkClick r:id="rId3"/>
              </a:rPr>
              <a:t>Quickstart</a:t>
            </a:r>
            <a:r>
              <a:rPr lang="de-DE" sz="1400" dirty="0"/>
              <a:t> auf der </a:t>
            </a:r>
            <a:r>
              <a:rPr lang="de-DE" sz="1400" dirty="0" err="1"/>
              <a:t>Camunda</a:t>
            </a:r>
            <a:r>
              <a:rPr lang="de-DE" sz="1400" dirty="0"/>
              <a:t> Seite an.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8074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 err="1">
                <a:cs typeface="Calibri Light"/>
              </a:rPr>
              <a:t>Camunda</a:t>
            </a:r>
            <a:r>
              <a:rPr lang="de-DE" sz="4000" dirty="0">
                <a:cs typeface="Calibri Light"/>
              </a:rPr>
              <a:t> Cockpit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Komponenten und Funktionen </a:t>
            </a:r>
          </a:p>
        </p:txBody>
      </p:sp>
    </p:spTree>
    <p:extLst>
      <p:ext uri="{BB962C8B-B14F-4D97-AF65-F5344CB8AC3E}">
        <p14:creationId xmlns:p14="http://schemas.microsoft.com/office/powerpoint/2010/main" val="3823779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8520"/>
            <a:ext cx="7886700" cy="556022"/>
          </a:xfrm>
        </p:spPr>
        <p:txBody>
          <a:bodyPr/>
          <a:lstStyle/>
          <a:p>
            <a:r>
              <a:rPr lang="de-DE" sz="2400" dirty="0" err="1">
                <a:cs typeface="Calibri Light"/>
              </a:rPr>
              <a:t>Camunda</a:t>
            </a:r>
            <a:r>
              <a:rPr lang="de-DE" sz="2400" dirty="0">
                <a:cs typeface="Calibri Light"/>
              </a:rPr>
              <a:t> Cockpit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D1505-FDE9-491D-BC7B-D923F10FA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123" y="1143000"/>
            <a:ext cx="5921620" cy="306109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de-DE" sz="1050" dirty="0" err="1">
                <a:cs typeface="Calibri"/>
              </a:rPr>
              <a:t>Camunda</a:t>
            </a:r>
            <a:r>
              <a:rPr lang="de-DE" sz="1050" dirty="0">
                <a:cs typeface="Calibri"/>
              </a:rPr>
              <a:t> Cockpit ist eine Web-Applikation für die Beobachtung und den Betrieb von Prozessen</a:t>
            </a:r>
          </a:p>
          <a:p>
            <a:r>
              <a:rPr lang="de-DE" sz="1050" dirty="0">
                <a:cs typeface="Calibri"/>
              </a:rPr>
              <a:t>Bietet Zugriff auf BPMN Prozesse und DMN Entscheidungen</a:t>
            </a:r>
          </a:p>
          <a:p>
            <a:r>
              <a:rPr lang="de-DE" sz="1050" dirty="0">
                <a:cs typeface="Calibri"/>
              </a:rPr>
              <a:t>Erlaubt es, durch laufende oder beendete Instanzen zu suchen und Operationen an diesen durchzuführen</a:t>
            </a:r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A3C75A6-6C6A-4235-B7C4-83249EFA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3" y="2127232"/>
            <a:ext cx="5921619" cy="25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33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9655"/>
            <a:ext cx="7886700" cy="556022"/>
          </a:xfrm>
        </p:spPr>
        <p:txBody>
          <a:bodyPr/>
          <a:lstStyle/>
          <a:p>
            <a:r>
              <a:rPr lang="de-DE" sz="2400" dirty="0">
                <a:cs typeface="Calibri Light"/>
              </a:rPr>
              <a:t>Dashboard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D1505-FDE9-491D-BC7B-D923F10FA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0594"/>
            <a:ext cx="7886700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endParaRPr lang="de-DE" sz="1050" dirty="0">
              <a:cs typeface="Calibri"/>
            </a:endParaRPr>
          </a:p>
          <a:p>
            <a:pPr marL="0" indent="0" algn="ctr">
              <a:buNone/>
            </a:pPr>
            <a:endParaRPr lang="de-DE" sz="1050" dirty="0">
              <a:cs typeface="Calibri"/>
            </a:endParaRPr>
          </a:p>
          <a:p>
            <a:pPr marL="0" indent="0" algn="ctr">
              <a:buNone/>
            </a:pPr>
            <a:r>
              <a:rPr lang="de-DE" sz="1050" dirty="0">
                <a:cs typeface="Calibri"/>
              </a:rPr>
              <a:t>Das Dashboard ist der Einstiegspunkt für die Kontrolle der Prozesse.</a:t>
            </a:r>
          </a:p>
          <a:p>
            <a:pPr marL="0" indent="0" algn="ctr">
              <a:buNone/>
            </a:pPr>
            <a:endParaRPr lang="de-DE" sz="1050" dirty="0">
              <a:cs typeface="Calibri"/>
            </a:endParaRPr>
          </a:p>
          <a:p>
            <a:pPr marL="0" indent="0" algn="ctr">
              <a:buNone/>
            </a:pPr>
            <a:r>
              <a:rPr lang="de-DE" sz="1050" dirty="0">
                <a:cs typeface="Calibri"/>
              </a:rPr>
              <a:t>Es lässt sich durch Plug-Ins individualisieren, z.B. durch eine Übersicht über alle bereitgestellten Prozesse.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E1662A-5FAE-A64E-A919-4A420AB522CB}"/>
              </a:ext>
            </a:extLst>
          </p:cNvPr>
          <p:cNvGrpSpPr/>
          <p:nvPr/>
        </p:nvGrpSpPr>
        <p:grpSpPr>
          <a:xfrm>
            <a:off x="1624379" y="2117006"/>
            <a:ext cx="5895242" cy="2369755"/>
            <a:chOff x="628650" y="1606630"/>
            <a:chExt cx="7886700" cy="3170277"/>
          </a:xfrm>
        </p:grpSpPr>
        <p:pic>
          <p:nvPicPr>
            <p:cNvPr id="4" name="Grafik 4" descr="Ein Bild, das Screenshot, Vogel enthält.&#10;&#10;Mit sehr hoher Zuverlässigkeit generierte Beschreibung">
              <a:extLst>
                <a:ext uri="{FF2B5EF4-FFF2-40B4-BE49-F238E27FC236}">
                  <a16:creationId xmlns:a16="http://schemas.microsoft.com/office/drawing/2014/main" id="{ECC5A5C3-1CF4-4EC4-A7E8-E8EA6BCF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606630"/>
              <a:ext cx="7886700" cy="1925479"/>
            </a:xfrm>
            <a:prstGeom prst="rect">
              <a:avLst/>
            </a:prstGeom>
          </p:spPr>
        </p:pic>
        <p:pic>
          <p:nvPicPr>
            <p:cNvPr id="5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A0E003FD-F83F-4DC4-8D42-CDEF3C9FC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3719393"/>
              <a:ext cx="7886700" cy="1057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02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6116"/>
            <a:ext cx="7886700" cy="556022"/>
          </a:xfrm>
        </p:spPr>
        <p:txBody>
          <a:bodyPr/>
          <a:lstStyle/>
          <a:p>
            <a:r>
              <a:rPr lang="de-DE" sz="2400" dirty="0" err="1">
                <a:cs typeface="Calibri Light"/>
              </a:rPr>
              <a:t>Processes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D1505-FDE9-491D-BC7B-D923F10FA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0594"/>
            <a:ext cx="7886700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endParaRPr lang="de-DE" sz="1350" dirty="0">
              <a:cs typeface="Calibri"/>
            </a:endParaRPr>
          </a:p>
          <a:p>
            <a:pPr marL="0" indent="0" algn="ctr">
              <a:buNone/>
            </a:pPr>
            <a:r>
              <a:rPr lang="de-DE" sz="1350" dirty="0">
                <a:cs typeface="Calibri"/>
              </a:rPr>
              <a:t>Übersicht über alle bereitgestellten Prozessdefinitionen &amp;</a:t>
            </a:r>
          </a:p>
          <a:p>
            <a:pPr marL="0" indent="0" algn="ctr">
              <a:buNone/>
            </a:pPr>
            <a:r>
              <a:rPr lang="de-DE" sz="1350" dirty="0">
                <a:cs typeface="Calibri"/>
              </a:rPr>
              <a:t>Beobachtung der Zustände und Anzahl der Instanzen</a:t>
            </a:r>
          </a:p>
        </p:txBody>
      </p:sp>
      <p:pic>
        <p:nvPicPr>
          <p:cNvPr id="7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62C221E-B79D-4563-9375-79B5BA48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09" y="2047330"/>
            <a:ext cx="6690582" cy="23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10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76" y="513884"/>
            <a:ext cx="7886700" cy="556022"/>
          </a:xfrm>
        </p:spPr>
        <p:txBody>
          <a:bodyPr>
            <a:normAutofit/>
          </a:bodyPr>
          <a:lstStyle/>
          <a:p>
            <a:r>
              <a:rPr lang="de-DE" sz="2400" dirty="0" err="1">
                <a:cs typeface="Calibri Light"/>
              </a:rPr>
              <a:t>Process</a:t>
            </a:r>
            <a:r>
              <a:rPr lang="de-DE" sz="2400" dirty="0">
                <a:cs typeface="Calibri Light"/>
              </a:rPr>
              <a:t> Definition View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E63D0B7-E473-43D1-8A65-00655958C4CD}"/>
              </a:ext>
            </a:extLst>
          </p:cNvPr>
          <p:cNvGrpSpPr/>
          <p:nvPr/>
        </p:nvGrpSpPr>
        <p:grpSpPr>
          <a:xfrm>
            <a:off x="1885346" y="1421414"/>
            <a:ext cx="5366161" cy="3089385"/>
            <a:chOff x="1404828" y="1114885"/>
            <a:chExt cx="9772130" cy="5630252"/>
          </a:xfrm>
        </p:grpSpPr>
        <p:pic>
          <p:nvPicPr>
            <p:cNvPr id="4" name="Grafik 4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74BF1ADB-E38B-4F3A-A9EC-C28214B6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4828" y="1114885"/>
              <a:ext cx="9772130" cy="5630252"/>
            </a:xfrm>
            <a:prstGeom prst="rect">
              <a:avLst/>
            </a:prstGeom>
          </p:spPr>
        </p:pic>
        <p:pic>
          <p:nvPicPr>
            <p:cNvPr id="9" name="Grafik 9">
              <a:extLst>
                <a:ext uri="{FF2B5EF4-FFF2-40B4-BE49-F238E27FC236}">
                  <a16:creationId xmlns:a16="http://schemas.microsoft.com/office/drawing/2014/main" id="{C4997033-8A7B-4C27-9CF3-0A3CAAED1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0100" y="1190625"/>
              <a:ext cx="1130300" cy="22860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53C493-4FCD-418D-984A-A2DD7B4911F3}"/>
              </a:ext>
            </a:extLst>
          </p:cNvPr>
          <p:cNvGrpSpPr/>
          <p:nvPr/>
        </p:nvGrpSpPr>
        <p:grpSpPr>
          <a:xfrm>
            <a:off x="864434" y="3771900"/>
            <a:ext cx="1020912" cy="289963"/>
            <a:chOff x="53975" y="5349875"/>
            <a:chExt cx="1609725" cy="45720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5DEF0C8-6A38-4BE7-A858-0EF8FA5E7D37}"/>
                </a:ext>
              </a:extLst>
            </p:cNvPr>
            <p:cNvSpPr/>
            <p:nvPr/>
          </p:nvSpPr>
          <p:spPr>
            <a:xfrm>
              <a:off x="53975" y="5349875"/>
              <a:ext cx="12573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Laufende Instanzen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6B888176-A1C5-4673-88C3-59DF44F9523B}"/>
                </a:ext>
              </a:extLst>
            </p:cNvPr>
            <p:cNvCxnSpPr/>
            <p:nvPr/>
          </p:nvCxnSpPr>
          <p:spPr>
            <a:xfrm>
              <a:off x="1320800" y="5581650"/>
              <a:ext cx="342900" cy="635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" y="940594"/>
            <a:ext cx="8917781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endParaRPr lang="de-DE" sz="1050" dirty="0">
              <a:cs typeface="Calibri"/>
            </a:endParaRPr>
          </a:p>
          <a:p>
            <a:pPr marL="0" indent="0" algn="ctr">
              <a:buNone/>
            </a:pPr>
            <a:r>
              <a:rPr lang="de-DE" sz="1050" dirty="0">
                <a:cs typeface="Calibri"/>
              </a:rPr>
              <a:t>Diese Sicht bietet Information über die Definition und den Status eines Prozesses</a:t>
            </a:r>
          </a:p>
          <a:p>
            <a:pPr marL="0" indent="0" algn="ctr">
              <a:buNone/>
            </a:pPr>
            <a:endParaRPr lang="de-DE" sz="1350" dirty="0">
              <a:cs typeface="Calibri"/>
            </a:endParaRPr>
          </a:p>
          <a:p>
            <a:pPr marL="0" indent="0" algn="ctr">
              <a:buNone/>
            </a:pPr>
            <a:endParaRPr lang="de-DE" sz="135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77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Geschäftsprozessmanagement </a:t>
            </a:r>
          </a:p>
          <a:p>
            <a:pPr algn="ctr"/>
            <a:r>
              <a:rPr lang="de-DE" sz="2000" dirty="0"/>
              <a:t>Sprachen</a:t>
            </a:r>
            <a:endParaRPr lang="en-US" sz="20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CE3F72B-F334-6440-A09F-8449386383FE}"/>
              </a:ext>
            </a:extLst>
          </p:cNvPr>
          <p:cNvGrpSpPr/>
          <p:nvPr/>
        </p:nvGrpSpPr>
        <p:grpSpPr>
          <a:xfrm>
            <a:off x="1899043" y="1720215"/>
            <a:ext cx="5345906" cy="2319432"/>
            <a:chOff x="1799083" y="1491615"/>
            <a:chExt cx="5345906" cy="2319432"/>
          </a:xfrm>
        </p:grpSpPr>
        <p:sp>
          <p:nvSpPr>
            <p:cNvPr id="5" name="object 2">
              <a:extLst>
                <a:ext uri="{FF2B5EF4-FFF2-40B4-BE49-F238E27FC236}">
                  <a16:creationId xmlns:a16="http://schemas.microsoft.com/office/drawing/2014/main" id="{DD64B734-7E4D-E142-8B17-2F61F512DEBE}"/>
                </a:ext>
              </a:extLst>
            </p:cNvPr>
            <p:cNvSpPr/>
            <p:nvPr/>
          </p:nvSpPr>
          <p:spPr>
            <a:xfrm>
              <a:off x="3845051" y="1491615"/>
              <a:ext cx="1238250" cy="727233"/>
            </a:xfrm>
            <a:custGeom>
              <a:avLst/>
              <a:gdLst/>
              <a:ahLst/>
              <a:cxnLst/>
              <a:rect l="l" t="t" r="r" b="b"/>
              <a:pathLst>
                <a:path w="1651000" h="969644">
                  <a:moveTo>
                    <a:pt x="1488948" y="0"/>
                  </a:moveTo>
                  <a:lnTo>
                    <a:pt x="161544" y="0"/>
                  </a:lnTo>
                  <a:lnTo>
                    <a:pt x="118621" y="5774"/>
                  </a:lnTo>
                  <a:lnTo>
                    <a:pt x="80038" y="22069"/>
                  </a:lnTo>
                  <a:lnTo>
                    <a:pt x="47339" y="47339"/>
                  </a:lnTo>
                  <a:lnTo>
                    <a:pt x="22069" y="80038"/>
                  </a:lnTo>
                  <a:lnTo>
                    <a:pt x="5774" y="118621"/>
                  </a:lnTo>
                  <a:lnTo>
                    <a:pt x="0" y="161544"/>
                  </a:lnTo>
                  <a:lnTo>
                    <a:pt x="0" y="807720"/>
                  </a:lnTo>
                  <a:lnTo>
                    <a:pt x="5774" y="850642"/>
                  </a:lnTo>
                  <a:lnTo>
                    <a:pt x="22069" y="889225"/>
                  </a:lnTo>
                  <a:lnTo>
                    <a:pt x="47339" y="921924"/>
                  </a:lnTo>
                  <a:lnTo>
                    <a:pt x="80038" y="947194"/>
                  </a:lnTo>
                  <a:lnTo>
                    <a:pt x="118621" y="963489"/>
                  </a:lnTo>
                  <a:lnTo>
                    <a:pt x="161544" y="969264"/>
                  </a:lnTo>
                  <a:lnTo>
                    <a:pt x="1488948" y="969264"/>
                  </a:lnTo>
                  <a:lnTo>
                    <a:pt x="1531870" y="963489"/>
                  </a:lnTo>
                  <a:lnTo>
                    <a:pt x="1570453" y="947194"/>
                  </a:lnTo>
                  <a:lnTo>
                    <a:pt x="1603152" y="921924"/>
                  </a:lnTo>
                  <a:lnTo>
                    <a:pt x="1628422" y="889225"/>
                  </a:lnTo>
                  <a:lnTo>
                    <a:pt x="1644717" y="850642"/>
                  </a:lnTo>
                  <a:lnTo>
                    <a:pt x="1650492" y="807720"/>
                  </a:lnTo>
                  <a:lnTo>
                    <a:pt x="1650492" y="161544"/>
                  </a:lnTo>
                  <a:lnTo>
                    <a:pt x="1644717" y="118621"/>
                  </a:lnTo>
                  <a:lnTo>
                    <a:pt x="1628422" y="80038"/>
                  </a:lnTo>
                  <a:lnTo>
                    <a:pt x="1603152" y="47339"/>
                  </a:lnTo>
                  <a:lnTo>
                    <a:pt x="1570453" y="22069"/>
                  </a:lnTo>
                  <a:lnTo>
                    <a:pt x="1531870" y="5774"/>
                  </a:lnTo>
                  <a:lnTo>
                    <a:pt x="1488948" y="0"/>
                  </a:lnTo>
                  <a:close/>
                </a:path>
              </a:pathLst>
            </a:custGeom>
            <a:solidFill>
              <a:srgbClr val="00AD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486E80DF-6392-0448-ABC3-E838A73BF933}"/>
                </a:ext>
              </a:extLst>
            </p:cNvPr>
            <p:cNvSpPr txBox="1"/>
            <p:nvPr/>
          </p:nvSpPr>
          <p:spPr>
            <a:xfrm>
              <a:off x="3939541" y="1590485"/>
              <a:ext cx="990124" cy="509723"/>
            </a:xfrm>
            <a:prstGeom prst="rect">
              <a:avLst/>
            </a:prstGeom>
          </p:spPr>
          <p:txBody>
            <a:bodyPr vert="horz" wrap="square" lIns="0" tIns="10953" rIns="0" bIns="0" rtlCol="0">
              <a:spAutoFit/>
            </a:bodyPr>
            <a:lstStyle/>
            <a:p>
              <a:pPr marL="67628">
                <a:spcBef>
                  <a:spcPts val="86"/>
                </a:spcBef>
              </a:pPr>
              <a:r>
                <a:rPr sz="1013" b="1" spc="4" dirty="0">
                  <a:solidFill>
                    <a:srgbClr val="FFFFFF"/>
                  </a:solidFill>
                  <a:latin typeface="Lucida Sans"/>
                  <a:cs typeface="Lucida Sans"/>
                </a:rPr>
                <a:t>O</a:t>
              </a:r>
              <a:r>
                <a:rPr sz="1013" b="1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r</a:t>
              </a:r>
              <a:r>
                <a:rPr sz="1013" b="1" spc="8" dirty="0">
                  <a:solidFill>
                    <a:srgbClr val="FFFFFF"/>
                  </a:solidFill>
                  <a:latin typeface="Lucida Sans"/>
                  <a:cs typeface="Lucida Sans"/>
                </a:rPr>
                <a:t>tho</a:t>
              </a:r>
              <a:r>
                <a:rPr sz="1013" b="1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s</a:t>
              </a:r>
              <a:r>
                <a:rPr sz="1013" b="1" dirty="0">
                  <a:solidFill>
                    <a:srgbClr val="FFFFFF"/>
                  </a:solidFill>
                  <a:latin typeface="Lucida Sans"/>
                  <a:cs typeface="Lucida Sans"/>
                </a:rPr>
                <a:t>p</a:t>
              </a:r>
              <a:r>
                <a:rPr sz="1013" b="1" spc="-8" dirty="0">
                  <a:solidFill>
                    <a:srgbClr val="FFFFFF"/>
                  </a:solidFill>
                  <a:latin typeface="Lucida Sans"/>
                  <a:cs typeface="Lucida Sans"/>
                </a:rPr>
                <a:t>r</a:t>
              </a:r>
              <a:r>
                <a:rPr sz="1013" b="1" spc="11" dirty="0">
                  <a:solidFill>
                    <a:srgbClr val="FFFFFF"/>
                  </a:solidFill>
                  <a:latin typeface="Lucida Sans"/>
                  <a:cs typeface="Lucida Sans"/>
                </a:rPr>
                <a:t>a</a:t>
              </a:r>
              <a:r>
                <a:rPr sz="1013" b="1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c</a:t>
              </a:r>
              <a:r>
                <a:rPr sz="1013" b="1" spc="8" dirty="0">
                  <a:solidFill>
                    <a:srgbClr val="FFFFFF"/>
                  </a:solidFill>
                  <a:latin typeface="Lucida Sans"/>
                  <a:cs typeface="Lucida Sans"/>
                </a:rPr>
                <a:t>he</a:t>
              </a:r>
              <a:endParaRPr sz="1013" dirty="0">
                <a:latin typeface="Lucida Sans"/>
                <a:cs typeface="Lucida Sans"/>
              </a:endParaRPr>
            </a:p>
            <a:p>
              <a:pPr marL="192405" indent="-182880">
                <a:spcBef>
                  <a:spcPts val="19"/>
                </a:spcBef>
                <a:buFont typeface="Arial"/>
                <a:buChar char="•"/>
                <a:tabLst>
                  <a:tab pos="191928" algn="l"/>
                  <a:tab pos="192405" algn="l"/>
                </a:tabLst>
              </a:pPr>
              <a:r>
                <a:rPr sz="750" spc="8" dirty="0">
                  <a:solidFill>
                    <a:srgbClr val="FFFFFF"/>
                  </a:solidFill>
                  <a:latin typeface="Lucida Sans"/>
                  <a:cs typeface="Lucida Sans"/>
                </a:rPr>
                <a:t>Rationale</a:t>
              </a:r>
              <a:r>
                <a:rPr sz="750" spc="-34" dirty="0">
                  <a:solidFill>
                    <a:srgbClr val="FFFFFF"/>
                  </a:solidFill>
                  <a:latin typeface="Lucida Sans"/>
                  <a:cs typeface="Lucida Sans"/>
                </a:rPr>
                <a:t> </a:t>
              </a:r>
              <a:r>
                <a:rPr sz="750" spc="4" dirty="0">
                  <a:solidFill>
                    <a:srgbClr val="FFFFFF"/>
                  </a:solidFill>
                  <a:latin typeface="Lucida Sans"/>
                  <a:cs typeface="Lucida Sans"/>
                </a:rPr>
                <a:t>Syntax</a:t>
              </a:r>
              <a:endParaRPr sz="750" dirty="0">
                <a:latin typeface="Lucida Sans"/>
                <a:cs typeface="Lucida Sans"/>
              </a:endParaRPr>
            </a:p>
            <a:p>
              <a:pPr marL="191928" marR="353854" indent="-182880">
                <a:lnSpc>
                  <a:spcPct val="102000"/>
                </a:lnSpc>
                <a:buFont typeface="Arial"/>
                <a:buChar char="•"/>
                <a:tabLst>
                  <a:tab pos="191928" algn="l"/>
                  <a:tab pos="192405" algn="l"/>
                </a:tabLst>
              </a:pPr>
              <a:r>
                <a:rPr sz="750" spc="8" dirty="0">
                  <a:solidFill>
                    <a:srgbClr val="FFFFFF"/>
                  </a:solidFill>
                  <a:latin typeface="Lucida Sans"/>
                  <a:cs typeface="Lucida Sans"/>
                </a:rPr>
                <a:t>R</a:t>
              </a:r>
              <a:r>
                <a:rPr sz="750" spc="11" dirty="0">
                  <a:solidFill>
                    <a:srgbClr val="FFFFFF"/>
                  </a:solidFill>
                  <a:latin typeface="Lucida Sans"/>
                  <a:cs typeface="Lucida Sans"/>
                </a:rPr>
                <a:t>at</a:t>
              </a:r>
              <a:r>
                <a:rPr sz="750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i</a:t>
              </a:r>
              <a:r>
                <a:rPr sz="750" spc="4" dirty="0">
                  <a:solidFill>
                    <a:srgbClr val="FFFFFF"/>
                  </a:solidFill>
                  <a:latin typeface="Lucida Sans"/>
                  <a:cs typeface="Lucida Sans"/>
                </a:rPr>
                <a:t>on</a:t>
              </a:r>
              <a:r>
                <a:rPr sz="750" spc="15" dirty="0">
                  <a:solidFill>
                    <a:srgbClr val="FFFFFF"/>
                  </a:solidFill>
                  <a:latin typeface="Lucida Sans"/>
                  <a:cs typeface="Lucida Sans"/>
                </a:rPr>
                <a:t>a</a:t>
              </a:r>
              <a:r>
                <a:rPr sz="750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l</a:t>
              </a:r>
              <a:r>
                <a:rPr sz="750" spc="4" dirty="0">
                  <a:solidFill>
                    <a:srgbClr val="FFFFFF"/>
                  </a:solidFill>
                  <a:latin typeface="Lucida Sans"/>
                  <a:cs typeface="Lucida Sans"/>
                </a:rPr>
                <a:t>e  S</a:t>
              </a:r>
              <a:r>
                <a:rPr sz="750" spc="23" dirty="0">
                  <a:solidFill>
                    <a:srgbClr val="FFFFFF"/>
                  </a:solidFill>
                  <a:latin typeface="Lucida Sans"/>
                  <a:cs typeface="Lucida Sans"/>
                </a:rPr>
                <a:t>e</a:t>
              </a:r>
              <a:r>
                <a:rPr sz="750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m</a:t>
              </a:r>
              <a:r>
                <a:rPr sz="750" spc="15" dirty="0">
                  <a:solidFill>
                    <a:srgbClr val="FFFFFF"/>
                  </a:solidFill>
                  <a:latin typeface="Lucida Sans"/>
                  <a:cs typeface="Lucida Sans"/>
                </a:rPr>
                <a:t>a</a:t>
              </a:r>
              <a:r>
                <a:rPr sz="750" spc="8" dirty="0">
                  <a:solidFill>
                    <a:srgbClr val="FFFFFF"/>
                  </a:solidFill>
                  <a:latin typeface="Lucida Sans"/>
                  <a:cs typeface="Lucida Sans"/>
                </a:rPr>
                <a:t>n</a:t>
              </a:r>
              <a:r>
                <a:rPr sz="750" spc="15" dirty="0">
                  <a:solidFill>
                    <a:srgbClr val="FFFFFF"/>
                  </a:solidFill>
                  <a:latin typeface="Lucida Sans"/>
                  <a:cs typeface="Lucida Sans"/>
                </a:rPr>
                <a:t>t</a:t>
              </a:r>
              <a:r>
                <a:rPr sz="750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i</a:t>
              </a:r>
              <a:r>
                <a:rPr sz="750" spc="8" dirty="0">
                  <a:solidFill>
                    <a:srgbClr val="FFFFFF"/>
                  </a:solidFill>
                  <a:latin typeface="Lucida Sans"/>
                  <a:cs typeface="Lucida Sans"/>
                </a:rPr>
                <a:t>k</a:t>
              </a:r>
              <a:endParaRPr sz="750" dirty="0">
                <a:latin typeface="Lucida Sans"/>
                <a:cs typeface="Lucida Sans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926A04C2-8396-0643-B603-16259DBC8978}"/>
                </a:ext>
              </a:extLst>
            </p:cNvPr>
            <p:cNvSpPr/>
            <p:nvPr/>
          </p:nvSpPr>
          <p:spPr>
            <a:xfrm>
              <a:off x="1799083" y="3083814"/>
              <a:ext cx="1139666" cy="727233"/>
            </a:xfrm>
            <a:custGeom>
              <a:avLst/>
              <a:gdLst/>
              <a:ahLst/>
              <a:cxnLst/>
              <a:rect l="l" t="t" r="r" b="b"/>
              <a:pathLst>
                <a:path w="1519555" h="969645">
                  <a:moveTo>
                    <a:pt x="1357884" y="0"/>
                  </a:moveTo>
                  <a:lnTo>
                    <a:pt x="161544" y="0"/>
                  </a:lnTo>
                  <a:lnTo>
                    <a:pt x="118599" y="5774"/>
                  </a:lnTo>
                  <a:lnTo>
                    <a:pt x="80009" y="22069"/>
                  </a:lnTo>
                  <a:lnTo>
                    <a:pt x="47315" y="47339"/>
                  </a:lnTo>
                  <a:lnTo>
                    <a:pt x="22055" y="80038"/>
                  </a:lnTo>
                  <a:lnTo>
                    <a:pt x="5770" y="118621"/>
                  </a:lnTo>
                  <a:lnTo>
                    <a:pt x="0" y="161544"/>
                  </a:lnTo>
                  <a:lnTo>
                    <a:pt x="0" y="807720"/>
                  </a:lnTo>
                  <a:lnTo>
                    <a:pt x="5770" y="850642"/>
                  </a:lnTo>
                  <a:lnTo>
                    <a:pt x="22055" y="889225"/>
                  </a:lnTo>
                  <a:lnTo>
                    <a:pt x="47315" y="921924"/>
                  </a:lnTo>
                  <a:lnTo>
                    <a:pt x="80010" y="947194"/>
                  </a:lnTo>
                  <a:lnTo>
                    <a:pt x="118599" y="963489"/>
                  </a:lnTo>
                  <a:lnTo>
                    <a:pt x="161544" y="969263"/>
                  </a:lnTo>
                  <a:lnTo>
                    <a:pt x="1357884" y="969263"/>
                  </a:lnTo>
                  <a:lnTo>
                    <a:pt x="1400806" y="963489"/>
                  </a:lnTo>
                  <a:lnTo>
                    <a:pt x="1439389" y="947194"/>
                  </a:lnTo>
                  <a:lnTo>
                    <a:pt x="1472088" y="921924"/>
                  </a:lnTo>
                  <a:lnTo>
                    <a:pt x="1497358" y="889225"/>
                  </a:lnTo>
                  <a:lnTo>
                    <a:pt x="1513653" y="850642"/>
                  </a:lnTo>
                  <a:lnTo>
                    <a:pt x="1519428" y="807720"/>
                  </a:lnTo>
                  <a:lnTo>
                    <a:pt x="1519428" y="161544"/>
                  </a:lnTo>
                  <a:lnTo>
                    <a:pt x="1513653" y="118621"/>
                  </a:lnTo>
                  <a:lnTo>
                    <a:pt x="1497358" y="80038"/>
                  </a:lnTo>
                  <a:lnTo>
                    <a:pt x="1472088" y="47339"/>
                  </a:lnTo>
                  <a:lnTo>
                    <a:pt x="1439389" y="22069"/>
                  </a:lnTo>
                  <a:lnTo>
                    <a:pt x="1400806" y="5774"/>
                  </a:lnTo>
                  <a:lnTo>
                    <a:pt x="1357884" y="0"/>
                  </a:lnTo>
                  <a:close/>
                </a:path>
              </a:pathLst>
            </a:custGeom>
            <a:solidFill>
              <a:srgbClr val="00AD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36423FA-C6ED-374E-A656-6BD0822F3E6D}"/>
                </a:ext>
              </a:extLst>
            </p:cNvPr>
            <p:cNvSpPr txBox="1"/>
            <p:nvPr/>
          </p:nvSpPr>
          <p:spPr>
            <a:xfrm>
              <a:off x="1893799" y="3163635"/>
              <a:ext cx="896779" cy="555761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169069" marR="41433" indent="-67628">
                <a:lnSpc>
                  <a:spcPct val="100699"/>
                </a:lnSpc>
                <a:spcBef>
                  <a:spcPts val="79"/>
                </a:spcBef>
              </a:pPr>
              <a:r>
                <a:rPr sz="1013" b="1" spc="8" dirty="0">
                  <a:solidFill>
                    <a:srgbClr val="FFFFFF"/>
                  </a:solidFill>
                  <a:latin typeface="Lucida Sans"/>
                  <a:cs typeface="Lucida Sans"/>
                </a:rPr>
                <a:t>Ge</a:t>
              </a:r>
              <a:r>
                <a:rPr sz="1013" b="1" spc="4" dirty="0">
                  <a:solidFill>
                    <a:srgbClr val="FFFFFF"/>
                  </a:solidFill>
                  <a:latin typeface="Lucida Sans"/>
                  <a:cs typeface="Lucida Sans"/>
                </a:rPr>
                <a:t>b</a:t>
              </a:r>
              <a:r>
                <a:rPr sz="1013" b="1" spc="-8" dirty="0">
                  <a:solidFill>
                    <a:srgbClr val="FFFFFF"/>
                  </a:solidFill>
                  <a:latin typeface="Lucida Sans"/>
                  <a:cs typeface="Lucida Sans"/>
                </a:rPr>
                <a:t>r</a:t>
              </a:r>
              <a:r>
                <a:rPr sz="1013" b="1" spc="11" dirty="0">
                  <a:solidFill>
                    <a:srgbClr val="FFFFFF"/>
                  </a:solidFill>
                  <a:latin typeface="Lucida Sans"/>
                  <a:cs typeface="Lucida Sans"/>
                </a:rPr>
                <a:t>a</a:t>
              </a:r>
              <a:r>
                <a:rPr sz="1013" b="1" spc="8" dirty="0">
                  <a:solidFill>
                    <a:srgbClr val="FFFFFF"/>
                  </a:solidFill>
                  <a:latin typeface="Lucida Sans"/>
                  <a:cs typeface="Lucida Sans"/>
                </a:rPr>
                <a:t>u</a:t>
              </a:r>
              <a:r>
                <a:rPr sz="1013" b="1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c</a:t>
              </a:r>
              <a:r>
                <a:rPr sz="1013" b="1" spc="8" dirty="0">
                  <a:solidFill>
                    <a:srgbClr val="FFFFFF"/>
                  </a:solidFill>
                  <a:latin typeface="Lucida Sans"/>
                  <a:cs typeface="Lucida Sans"/>
                </a:rPr>
                <a:t>h</a:t>
              </a:r>
              <a:r>
                <a:rPr sz="1013" b="1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s</a:t>
              </a:r>
              <a:r>
                <a:rPr sz="1013" b="1" spc="4" dirty="0">
                  <a:solidFill>
                    <a:srgbClr val="FFFFFF"/>
                  </a:solidFill>
                  <a:latin typeface="Lucida Sans"/>
                  <a:cs typeface="Lucida Sans"/>
                </a:rPr>
                <a:t>-  </a:t>
              </a:r>
              <a:r>
                <a:rPr sz="1013" b="1" dirty="0">
                  <a:solidFill>
                    <a:srgbClr val="FFFFFF"/>
                  </a:solidFill>
                  <a:latin typeface="Lucida Sans"/>
                  <a:cs typeface="Lucida Sans"/>
                </a:rPr>
                <a:t>sprachen</a:t>
              </a:r>
              <a:endParaRPr sz="1013">
                <a:latin typeface="Lucida Sans"/>
                <a:cs typeface="Lucida Sans"/>
              </a:endParaRPr>
            </a:p>
            <a:p>
              <a:pPr marL="192405" indent="-182880">
                <a:spcBef>
                  <a:spcPts val="19"/>
                </a:spcBef>
                <a:buFont typeface="Arial"/>
                <a:buChar char="•"/>
                <a:tabLst>
                  <a:tab pos="191928" algn="l"/>
                  <a:tab pos="192405" algn="l"/>
                </a:tabLst>
              </a:pPr>
              <a:r>
                <a:rPr sz="750" spc="4" dirty="0">
                  <a:solidFill>
                    <a:srgbClr val="FFFFFF"/>
                  </a:solidFill>
                  <a:latin typeface="Lucida Sans"/>
                  <a:cs typeface="Lucida Sans"/>
                </a:rPr>
                <a:t>Alltagssprache</a:t>
              </a:r>
              <a:endParaRPr sz="750">
                <a:latin typeface="Lucida Sans"/>
                <a:cs typeface="Lucida Sans"/>
              </a:endParaRPr>
            </a:p>
            <a:p>
              <a:pPr marL="192405" indent="-182880">
                <a:spcBef>
                  <a:spcPts val="19"/>
                </a:spcBef>
                <a:buFont typeface="Arial"/>
                <a:buChar char="•"/>
                <a:tabLst>
                  <a:tab pos="191928" algn="l"/>
                  <a:tab pos="192405" algn="l"/>
                </a:tabLst>
              </a:pPr>
              <a:r>
                <a:rPr sz="750" spc="8" dirty="0">
                  <a:solidFill>
                    <a:srgbClr val="FFFFFF"/>
                  </a:solidFill>
                  <a:latin typeface="Lucida Sans"/>
                  <a:cs typeface="Lucida Sans"/>
                </a:rPr>
                <a:t>Fachsprache</a:t>
              </a:r>
              <a:endParaRPr sz="750">
                <a:latin typeface="Lucida Sans"/>
                <a:cs typeface="Lucida Sans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D2F8913-29AA-184D-82AC-B70D0D3058DB}"/>
                </a:ext>
              </a:extLst>
            </p:cNvPr>
            <p:cNvSpPr/>
            <p:nvPr/>
          </p:nvSpPr>
          <p:spPr>
            <a:xfrm>
              <a:off x="3902203" y="3083814"/>
              <a:ext cx="1139666" cy="727233"/>
            </a:xfrm>
            <a:custGeom>
              <a:avLst/>
              <a:gdLst/>
              <a:ahLst/>
              <a:cxnLst/>
              <a:rect l="l" t="t" r="r" b="b"/>
              <a:pathLst>
                <a:path w="1519554" h="969645">
                  <a:moveTo>
                    <a:pt x="1357884" y="0"/>
                  </a:moveTo>
                  <a:lnTo>
                    <a:pt x="161544" y="0"/>
                  </a:lnTo>
                  <a:lnTo>
                    <a:pt x="118621" y="5774"/>
                  </a:lnTo>
                  <a:lnTo>
                    <a:pt x="80038" y="22069"/>
                  </a:lnTo>
                  <a:lnTo>
                    <a:pt x="47339" y="47339"/>
                  </a:lnTo>
                  <a:lnTo>
                    <a:pt x="22069" y="80038"/>
                  </a:lnTo>
                  <a:lnTo>
                    <a:pt x="5774" y="118621"/>
                  </a:lnTo>
                  <a:lnTo>
                    <a:pt x="0" y="161544"/>
                  </a:lnTo>
                  <a:lnTo>
                    <a:pt x="0" y="807720"/>
                  </a:lnTo>
                  <a:lnTo>
                    <a:pt x="5774" y="850642"/>
                  </a:lnTo>
                  <a:lnTo>
                    <a:pt x="22069" y="889225"/>
                  </a:lnTo>
                  <a:lnTo>
                    <a:pt x="47339" y="921924"/>
                  </a:lnTo>
                  <a:lnTo>
                    <a:pt x="80038" y="947194"/>
                  </a:lnTo>
                  <a:lnTo>
                    <a:pt x="118621" y="963489"/>
                  </a:lnTo>
                  <a:lnTo>
                    <a:pt x="161544" y="969263"/>
                  </a:lnTo>
                  <a:lnTo>
                    <a:pt x="1357884" y="969263"/>
                  </a:lnTo>
                  <a:lnTo>
                    <a:pt x="1400806" y="963489"/>
                  </a:lnTo>
                  <a:lnTo>
                    <a:pt x="1439389" y="947194"/>
                  </a:lnTo>
                  <a:lnTo>
                    <a:pt x="1472088" y="921924"/>
                  </a:lnTo>
                  <a:lnTo>
                    <a:pt x="1497358" y="889225"/>
                  </a:lnTo>
                  <a:lnTo>
                    <a:pt x="1513653" y="850642"/>
                  </a:lnTo>
                  <a:lnTo>
                    <a:pt x="1519428" y="807720"/>
                  </a:lnTo>
                  <a:lnTo>
                    <a:pt x="1519428" y="161544"/>
                  </a:lnTo>
                  <a:lnTo>
                    <a:pt x="1513653" y="118621"/>
                  </a:lnTo>
                  <a:lnTo>
                    <a:pt x="1497358" y="80038"/>
                  </a:lnTo>
                  <a:lnTo>
                    <a:pt x="1472088" y="47339"/>
                  </a:lnTo>
                  <a:lnTo>
                    <a:pt x="1439389" y="22069"/>
                  </a:lnTo>
                  <a:lnTo>
                    <a:pt x="1400806" y="5774"/>
                  </a:lnTo>
                  <a:lnTo>
                    <a:pt x="1357884" y="0"/>
                  </a:lnTo>
                  <a:close/>
                </a:path>
              </a:pathLst>
            </a:custGeom>
            <a:solidFill>
              <a:srgbClr val="00AD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B8A2DB54-B539-754A-9812-F61370C63CBF}"/>
                </a:ext>
              </a:extLst>
            </p:cNvPr>
            <p:cNvSpPr txBox="1"/>
            <p:nvPr/>
          </p:nvSpPr>
          <p:spPr>
            <a:xfrm>
              <a:off x="4026219" y="3181980"/>
              <a:ext cx="893921" cy="286617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900" b="1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Modellierungs-</a:t>
              </a:r>
              <a:endParaRPr sz="900">
                <a:latin typeface="Lucida Sans"/>
                <a:cs typeface="Lucida Sans"/>
              </a:endParaRPr>
            </a:p>
            <a:p>
              <a:pPr algn="ctr">
                <a:spcBef>
                  <a:spcPts val="4"/>
                </a:spcBef>
              </a:pPr>
              <a:r>
                <a:rPr sz="900" b="1" spc="-8" dirty="0">
                  <a:solidFill>
                    <a:srgbClr val="FFFFFF"/>
                  </a:solidFill>
                  <a:latin typeface="Lucida Sans"/>
                  <a:cs typeface="Lucida Sans"/>
                </a:rPr>
                <a:t>sprachen</a:t>
              </a:r>
              <a:endParaRPr sz="900">
                <a:latin typeface="Lucida Sans"/>
                <a:cs typeface="Lucida Sans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E411C521-575F-0341-9778-FE8D149D4522}"/>
                </a:ext>
              </a:extLst>
            </p:cNvPr>
            <p:cNvSpPr txBox="1"/>
            <p:nvPr/>
          </p:nvSpPr>
          <p:spPr>
            <a:xfrm>
              <a:off x="3997643" y="3456719"/>
              <a:ext cx="891540" cy="242374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92405" indent="-182880">
                <a:spcBef>
                  <a:spcPts val="90"/>
                </a:spcBef>
                <a:buFont typeface="Arial"/>
                <a:buChar char="•"/>
                <a:tabLst>
                  <a:tab pos="191928" algn="l"/>
                  <a:tab pos="192405" algn="l"/>
                </a:tabLst>
              </a:pPr>
              <a:r>
                <a:rPr sz="750" spc="4" dirty="0">
                  <a:solidFill>
                    <a:srgbClr val="FFFFFF"/>
                  </a:solidFill>
                  <a:latin typeface="Lucida Sans"/>
                  <a:cs typeface="Lucida Sans"/>
                </a:rPr>
                <a:t>ER-Diagramme</a:t>
              </a:r>
              <a:endParaRPr sz="750">
                <a:latin typeface="Lucida Sans"/>
                <a:cs typeface="Lucida Sans"/>
              </a:endParaRPr>
            </a:p>
            <a:p>
              <a:pPr marL="192405" indent="-182880">
                <a:spcBef>
                  <a:spcPts val="26"/>
                </a:spcBef>
                <a:buFont typeface="Arial"/>
                <a:buChar char="•"/>
                <a:tabLst>
                  <a:tab pos="191928" algn="l"/>
                  <a:tab pos="192405" algn="l"/>
                </a:tabLst>
              </a:pPr>
              <a:r>
                <a:rPr sz="750" spc="8" dirty="0">
                  <a:solidFill>
                    <a:srgbClr val="FFFFFF"/>
                  </a:solidFill>
                  <a:latin typeface="Lucida Sans"/>
                  <a:cs typeface="Lucida Sans"/>
                </a:rPr>
                <a:t>BPMN</a:t>
              </a:r>
              <a:r>
                <a:rPr sz="750" spc="-23" dirty="0">
                  <a:solidFill>
                    <a:srgbClr val="FFFFFF"/>
                  </a:solidFill>
                  <a:latin typeface="Lucida Sans"/>
                  <a:cs typeface="Lucida Sans"/>
                </a:rPr>
                <a:t> </a:t>
              </a:r>
              <a:r>
                <a:rPr sz="750" dirty="0">
                  <a:solidFill>
                    <a:srgbClr val="FFFFFF"/>
                  </a:solidFill>
                  <a:latin typeface="Lucida Sans"/>
                  <a:cs typeface="Lucida Sans"/>
                </a:rPr>
                <a:t>2.0</a:t>
              </a:r>
              <a:endParaRPr sz="750">
                <a:latin typeface="Lucida Sans"/>
                <a:cs typeface="Lucida Sans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292771D1-5ED3-2E47-85B5-C9848FE63F1F}"/>
                </a:ext>
              </a:extLst>
            </p:cNvPr>
            <p:cNvSpPr/>
            <p:nvPr/>
          </p:nvSpPr>
          <p:spPr>
            <a:xfrm>
              <a:off x="6005323" y="3083814"/>
              <a:ext cx="1139666" cy="727233"/>
            </a:xfrm>
            <a:custGeom>
              <a:avLst/>
              <a:gdLst/>
              <a:ahLst/>
              <a:cxnLst/>
              <a:rect l="l" t="t" r="r" b="b"/>
              <a:pathLst>
                <a:path w="1519554" h="969645">
                  <a:moveTo>
                    <a:pt x="1357884" y="0"/>
                  </a:moveTo>
                  <a:lnTo>
                    <a:pt x="161544" y="0"/>
                  </a:lnTo>
                  <a:lnTo>
                    <a:pt x="118621" y="5774"/>
                  </a:lnTo>
                  <a:lnTo>
                    <a:pt x="80038" y="22069"/>
                  </a:lnTo>
                  <a:lnTo>
                    <a:pt x="47339" y="47339"/>
                  </a:lnTo>
                  <a:lnTo>
                    <a:pt x="22069" y="80038"/>
                  </a:lnTo>
                  <a:lnTo>
                    <a:pt x="5774" y="118621"/>
                  </a:lnTo>
                  <a:lnTo>
                    <a:pt x="0" y="161544"/>
                  </a:lnTo>
                  <a:lnTo>
                    <a:pt x="0" y="807720"/>
                  </a:lnTo>
                  <a:lnTo>
                    <a:pt x="5774" y="850642"/>
                  </a:lnTo>
                  <a:lnTo>
                    <a:pt x="22069" y="889225"/>
                  </a:lnTo>
                  <a:lnTo>
                    <a:pt x="47339" y="921924"/>
                  </a:lnTo>
                  <a:lnTo>
                    <a:pt x="80038" y="947194"/>
                  </a:lnTo>
                  <a:lnTo>
                    <a:pt x="118621" y="963489"/>
                  </a:lnTo>
                  <a:lnTo>
                    <a:pt x="161544" y="969263"/>
                  </a:lnTo>
                  <a:lnTo>
                    <a:pt x="1357884" y="969263"/>
                  </a:lnTo>
                  <a:lnTo>
                    <a:pt x="1400806" y="963489"/>
                  </a:lnTo>
                  <a:lnTo>
                    <a:pt x="1439389" y="947194"/>
                  </a:lnTo>
                  <a:lnTo>
                    <a:pt x="1472088" y="921924"/>
                  </a:lnTo>
                  <a:lnTo>
                    <a:pt x="1497358" y="889225"/>
                  </a:lnTo>
                  <a:lnTo>
                    <a:pt x="1513653" y="850642"/>
                  </a:lnTo>
                  <a:lnTo>
                    <a:pt x="1519428" y="807720"/>
                  </a:lnTo>
                  <a:lnTo>
                    <a:pt x="1519428" y="161544"/>
                  </a:lnTo>
                  <a:lnTo>
                    <a:pt x="1513653" y="118621"/>
                  </a:lnTo>
                  <a:lnTo>
                    <a:pt x="1497358" y="80038"/>
                  </a:lnTo>
                  <a:lnTo>
                    <a:pt x="1472088" y="47339"/>
                  </a:lnTo>
                  <a:lnTo>
                    <a:pt x="1439389" y="22069"/>
                  </a:lnTo>
                  <a:lnTo>
                    <a:pt x="1400806" y="5774"/>
                  </a:lnTo>
                  <a:lnTo>
                    <a:pt x="1357884" y="0"/>
                  </a:lnTo>
                  <a:close/>
                </a:path>
              </a:pathLst>
            </a:custGeom>
            <a:solidFill>
              <a:srgbClr val="00AD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13EA7676-857E-2A4F-AB63-9714142E7AA8}"/>
                </a:ext>
              </a:extLst>
            </p:cNvPr>
            <p:cNvSpPr txBox="1"/>
            <p:nvPr/>
          </p:nvSpPr>
          <p:spPr>
            <a:xfrm>
              <a:off x="6111430" y="3105151"/>
              <a:ext cx="929640" cy="314349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159068" marR="3810" indent="-150019">
                <a:lnSpc>
                  <a:spcPct val="100699"/>
                </a:lnSpc>
                <a:spcBef>
                  <a:spcPts val="79"/>
                </a:spcBef>
              </a:pPr>
              <a:r>
                <a:rPr sz="1013" b="1" spc="4" dirty="0">
                  <a:solidFill>
                    <a:srgbClr val="FFFFFF"/>
                  </a:solidFill>
                  <a:latin typeface="Lucida Sans"/>
                  <a:cs typeface="Lucida Sans"/>
                </a:rPr>
                <a:t>P</a:t>
              </a:r>
              <a:r>
                <a:rPr sz="1013" b="1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r</a:t>
              </a:r>
              <a:r>
                <a:rPr sz="1013" b="1" spc="8" dirty="0">
                  <a:solidFill>
                    <a:srgbClr val="FFFFFF"/>
                  </a:solidFill>
                  <a:latin typeface="Lucida Sans"/>
                  <a:cs typeface="Lucida Sans"/>
                </a:rPr>
                <a:t>og</a:t>
              </a:r>
              <a:r>
                <a:rPr sz="1013" b="1" spc="-8" dirty="0">
                  <a:solidFill>
                    <a:srgbClr val="FFFFFF"/>
                  </a:solidFill>
                  <a:latin typeface="Lucida Sans"/>
                  <a:cs typeface="Lucida Sans"/>
                </a:rPr>
                <a:t>r</a:t>
              </a:r>
              <a:r>
                <a:rPr sz="1013" b="1" spc="11" dirty="0">
                  <a:solidFill>
                    <a:srgbClr val="FFFFFF"/>
                  </a:solidFill>
                  <a:latin typeface="Lucida Sans"/>
                  <a:cs typeface="Lucida Sans"/>
                </a:rPr>
                <a:t>a</a:t>
              </a:r>
              <a:r>
                <a:rPr sz="1013" b="1" spc="4" dirty="0">
                  <a:solidFill>
                    <a:srgbClr val="FFFFFF"/>
                  </a:solidFill>
                  <a:latin typeface="Lucida Sans"/>
                  <a:cs typeface="Lucida Sans"/>
                </a:rPr>
                <a:t>mm</a:t>
              </a:r>
              <a:r>
                <a:rPr sz="1013" b="1" spc="-8" dirty="0">
                  <a:solidFill>
                    <a:srgbClr val="FFFFFF"/>
                  </a:solidFill>
                  <a:latin typeface="Lucida Sans"/>
                  <a:cs typeface="Lucida Sans"/>
                </a:rPr>
                <a:t>i</a:t>
              </a:r>
              <a:r>
                <a:rPr sz="1013" b="1" spc="8" dirty="0">
                  <a:solidFill>
                    <a:srgbClr val="FFFFFF"/>
                  </a:solidFill>
                  <a:latin typeface="Lucida Sans"/>
                  <a:cs typeface="Lucida Sans"/>
                </a:rPr>
                <a:t>e</a:t>
              </a:r>
              <a:r>
                <a:rPr sz="1013" b="1" dirty="0">
                  <a:solidFill>
                    <a:srgbClr val="FFFFFF"/>
                  </a:solidFill>
                  <a:latin typeface="Lucida Sans"/>
                  <a:cs typeface="Lucida Sans"/>
                </a:rPr>
                <a:t>r</a:t>
              </a:r>
              <a:r>
                <a:rPr sz="1013" b="1" spc="4" dirty="0">
                  <a:solidFill>
                    <a:srgbClr val="FFFFFF"/>
                  </a:solidFill>
                  <a:latin typeface="Lucida Sans"/>
                  <a:cs typeface="Lucida Sans"/>
                </a:rPr>
                <a:t>-  </a:t>
              </a:r>
              <a:r>
                <a:rPr sz="1013" b="1" dirty="0">
                  <a:solidFill>
                    <a:srgbClr val="FFFFFF"/>
                  </a:solidFill>
                  <a:latin typeface="Lucida Sans"/>
                  <a:cs typeface="Lucida Sans"/>
                </a:rPr>
                <a:t>sprachen</a:t>
              </a:r>
              <a:endParaRPr sz="1013">
                <a:latin typeface="Lucida Sans"/>
                <a:cs typeface="Lucida Sans"/>
              </a:endParaRPr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B83AE3E-0888-8643-B80C-EB7B161232CA}"/>
                </a:ext>
              </a:extLst>
            </p:cNvPr>
            <p:cNvSpPr txBox="1"/>
            <p:nvPr/>
          </p:nvSpPr>
          <p:spPr>
            <a:xfrm>
              <a:off x="6101144" y="3417189"/>
              <a:ext cx="602456" cy="35779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82403" marR="27623" indent="-182403" algn="r">
                <a:spcBef>
                  <a:spcPts val="90"/>
                </a:spcBef>
                <a:buFont typeface="Arial"/>
                <a:buChar char="•"/>
                <a:tabLst>
                  <a:tab pos="182403" algn="l"/>
                  <a:tab pos="182880" algn="l"/>
                </a:tabLst>
              </a:pPr>
              <a:r>
                <a:rPr sz="750" spc="8" dirty="0">
                  <a:solidFill>
                    <a:srgbClr val="FFFFFF"/>
                  </a:solidFill>
                  <a:latin typeface="Lucida Sans"/>
                  <a:cs typeface="Lucida Sans"/>
                </a:rPr>
                <a:t>F</a:t>
              </a:r>
              <a:r>
                <a:rPr sz="750" spc="4" dirty="0">
                  <a:solidFill>
                    <a:srgbClr val="FFFFFF"/>
                  </a:solidFill>
                  <a:latin typeface="Lucida Sans"/>
                  <a:cs typeface="Lucida Sans"/>
                </a:rPr>
                <a:t>or</a:t>
              </a:r>
              <a:r>
                <a:rPr sz="750" spc="11" dirty="0">
                  <a:solidFill>
                    <a:srgbClr val="FFFFFF"/>
                  </a:solidFill>
                  <a:latin typeface="Lucida Sans"/>
                  <a:cs typeface="Lucida Sans"/>
                </a:rPr>
                <a:t>t</a:t>
              </a:r>
              <a:r>
                <a:rPr sz="750" dirty="0">
                  <a:solidFill>
                    <a:srgbClr val="FFFFFF"/>
                  </a:solidFill>
                  <a:latin typeface="Lucida Sans"/>
                  <a:cs typeface="Lucida Sans"/>
                </a:rPr>
                <a:t>r</a:t>
              </a:r>
              <a:r>
                <a:rPr sz="750" spc="15" dirty="0">
                  <a:solidFill>
                    <a:srgbClr val="FFFFFF"/>
                  </a:solidFill>
                  <a:latin typeface="Lucida Sans"/>
                  <a:cs typeface="Lucida Sans"/>
                </a:rPr>
                <a:t>a</a:t>
              </a:r>
              <a:r>
                <a:rPr sz="750" spc="11" dirty="0">
                  <a:solidFill>
                    <a:srgbClr val="FFFFFF"/>
                  </a:solidFill>
                  <a:latin typeface="Lucida Sans"/>
                  <a:cs typeface="Lucida Sans"/>
                </a:rPr>
                <a:t>n</a:t>
              </a:r>
              <a:r>
                <a:rPr sz="750" spc="4" dirty="0">
                  <a:solidFill>
                    <a:srgbClr val="FFFFFF"/>
                  </a:solidFill>
                  <a:latin typeface="Lucida Sans"/>
                  <a:cs typeface="Lucida Sans"/>
                </a:rPr>
                <a:t>,</a:t>
              </a:r>
              <a:endParaRPr sz="750" dirty="0">
                <a:latin typeface="Lucida Sans"/>
                <a:cs typeface="Lucida Sans"/>
              </a:endParaRPr>
            </a:p>
            <a:p>
              <a:pPr marR="3810" algn="r">
                <a:spcBef>
                  <a:spcPts val="19"/>
                </a:spcBef>
              </a:pPr>
              <a:r>
                <a:rPr sz="750" spc="8" dirty="0">
                  <a:solidFill>
                    <a:srgbClr val="FFFFFF"/>
                  </a:solidFill>
                  <a:latin typeface="Lucida Sans"/>
                  <a:cs typeface="Lucida Sans"/>
                </a:rPr>
                <a:t>Co</a:t>
              </a:r>
              <a:r>
                <a:rPr sz="750" dirty="0">
                  <a:solidFill>
                    <a:srgbClr val="FFFFFF"/>
                  </a:solidFill>
                  <a:latin typeface="Lucida Sans"/>
                  <a:cs typeface="Lucida Sans"/>
                </a:rPr>
                <a:t>bol</a:t>
              </a:r>
              <a:r>
                <a:rPr sz="750" spc="-23" dirty="0">
                  <a:solidFill>
                    <a:srgbClr val="FFFFFF"/>
                  </a:solidFill>
                  <a:latin typeface="Lucida Sans"/>
                  <a:cs typeface="Lucida Sans"/>
                </a:rPr>
                <a:t>,</a:t>
              </a:r>
              <a:r>
                <a:rPr sz="750" spc="15" dirty="0">
                  <a:solidFill>
                    <a:srgbClr val="FFFFFF"/>
                  </a:solidFill>
                  <a:latin typeface="Lucida Sans"/>
                  <a:cs typeface="Lucida Sans"/>
                </a:rPr>
                <a:t>…</a:t>
              </a:r>
              <a:endParaRPr sz="750" dirty="0">
                <a:latin typeface="Lucida Sans"/>
                <a:cs typeface="Lucida Sans"/>
              </a:endParaRPr>
            </a:p>
            <a:p>
              <a:pPr marL="192405" indent="-182880">
                <a:spcBef>
                  <a:spcPts val="26"/>
                </a:spcBef>
                <a:buFont typeface="Arial"/>
                <a:buChar char="•"/>
                <a:tabLst>
                  <a:tab pos="191928" algn="l"/>
                  <a:tab pos="192405" algn="l"/>
                </a:tabLst>
              </a:pPr>
              <a:r>
                <a:rPr sz="750" dirty="0">
                  <a:solidFill>
                    <a:srgbClr val="FFFFFF"/>
                  </a:solidFill>
                  <a:latin typeface="Lucida Sans"/>
                  <a:cs typeface="Lucida Sans"/>
                </a:rPr>
                <a:t>Java,…</a:t>
              </a:r>
              <a:endParaRPr sz="750" dirty="0">
                <a:latin typeface="Lucida Sans"/>
                <a:cs typeface="Lucida Sans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368E7D80-05E3-4040-A804-6690A65896DA}"/>
                </a:ext>
              </a:extLst>
            </p:cNvPr>
            <p:cNvSpPr/>
            <p:nvPr/>
          </p:nvSpPr>
          <p:spPr>
            <a:xfrm>
              <a:off x="5041773" y="3155824"/>
              <a:ext cx="963930" cy="579596"/>
            </a:xfrm>
            <a:custGeom>
              <a:avLst/>
              <a:gdLst/>
              <a:ahLst/>
              <a:cxnLst/>
              <a:rect l="l" t="t" r="r" b="b"/>
              <a:pathLst>
                <a:path w="1285239" h="772795">
                  <a:moveTo>
                    <a:pt x="268478" y="0"/>
                  </a:moveTo>
                  <a:lnTo>
                    <a:pt x="0" y="386334"/>
                  </a:lnTo>
                  <a:lnTo>
                    <a:pt x="268478" y="772668"/>
                  </a:lnTo>
                  <a:lnTo>
                    <a:pt x="268478" y="618744"/>
                  </a:lnTo>
                  <a:lnTo>
                    <a:pt x="1123221" y="618744"/>
                  </a:lnTo>
                  <a:lnTo>
                    <a:pt x="1284732" y="386334"/>
                  </a:lnTo>
                  <a:lnTo>
                    <a:pt x="1123221" y="153924"/>
                  </a:lnTo>
                  <a:lnTo>
                    <a:pt x="268478" y="153924"/>
                  </a:lnTo>
                  <a:lnTo>
                    <a:pt x="268478" y="0"/>
                  </a:lnTo>
                  <a:close/>
                </a:path>
                <a:path w="1285239" h="772795">
                  <a:moveTo>
                    <a:pt x="1123221" y="618744"/>
                  </a:moveTo>
                  <a:lnTo>
                    <a:pt x="1016254" y="618744"/>
                  </a:lnTo>
                  <a:lnTo>
                    <a:pt x="1016254" y="772668"/>
                  </a:lnTo>
                  <a:lnTo>
                    <a:pt x="1123221" y="618744"/>
                  </a:lnTo>
                  <a:close/>
                </a:path>
                <a:path w="1285239" h="772795">
                  <a:moveTo>
                    <a:pt x="1016254" y="0"/>
                  </a:moveTo>
                  <a:lnTo>
                    <a:pt x="1016254" y="153924"/>
                  </a:lnTo>
                  <a:lnTo>
                    <a:pt x="1123221" y="153924"/>
                  </a:lnTo>
                  <a:lnTo>
                    <a:pt x="101625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2F63368F-2EF3-D946-BD5A-CE3C1E0DEAF4}"/>
                </a:ext>
              </a:extLst>
            </p:cNvPr>
            <p:cNvSpPr txBox="1"/>
            <p:nvPr/>
          </p:nvSpPr>
          <p:spPr>
            <a:xfrm>
              <a:off x="5257611" y="3298128"/>
              <a:ext cx="531019" cy="273569"/>
            </a:xfrm>
            <a:prstGeom prst="rect">
              <a:avLst/>
            </a:prstGeom>
          </p:spPr>
          <p:txBody>
            <a:bodyPr vert="horz" wrap="square" lIns="0" tIns="7144" rIns="0" bIns="0" rtlCol="0">
              <a:spAutoFit/>
            </a:bodyPr>
            <a:lstStyle/>
            <a:p>
              <a:pPr marL="9525" marR="3810" indent="80963">
                <a:lnSpc>
                  <a:spcPct val="104299"/>
                </a:lnSpc>
                <a:spcBef>
                  <a:spcPts val="56"/>
                </a:spcBef>
              </a:pPr>
              <a:r>
                <a:rPr sz="863" spc="15" dirty="0">
                  <a:solidFill>
                    <a:srgbClr val="FFFFFF"/>
                  </a:solidFill>
                  <a:latin typeface="Lucida Sans"/>
                  <a:cs typeface="Lucida Sans"/>
                </a:rPr>
                <a:t>Mittel-  </a:t>
              </a:r>
              <a:r>
                <a:rPr sz="863" spc="8" dirty="0">
                  <a:solidFill>
                    <a:srgbClr val="FFFFFF"/>
                  </a:solidFill>
                  <a:latin typeface="Lucida Sans"/>
                  <a:cs typeface="Lucida Sans"/>
                </a:rPr>
                <a:t>ori</a:t>
              </a:r>
              <a:r>
                <a:rPr sz="863" spc="23" dirty="0">
                  <a:solidFill>
                    <a:srgbClr val="FFFFFF"/>
                  </a:solidFill>
                  <a:latin typeface="Lucida Sans"/>
                  <a:cs typeface="Lucida Sans"/>
                </a:rPr>
                <a:t>e</a:t>
              </a:r>
              <a:r>
                <a:rPr sz="863" spc="19" dirty="0">
                  <a:solidFill>
                    <a:srgbClr val="FFFFFF"/>
                  </a:solidFill>
                  <a:latin typeface="Lucida Sans"/>
                  <a:cs typeface="Lucida Sans"/>
                </a:rPr>
                <a:t>n</a:t>
              </a:r>
              <a:r>
                <a:rPr sz="863" spc="15" dirty="0">
                  <a:solidFill>
                    <a:srgbClr val="FFFFFF"/>
                  </a:solidFill>
                  <a:latin typeface="Lucida Sans"/>
                  <a:cs typeface="Lucida Sans"/>
                </a:rPr>
                <a:t>t</a:t>
              </a:r>
              <a:r>
                <a:rPr sz="863" spc="8" dirty="0">
                  <a:solidFill>
                    <a:srgbClr val="FFFFFF"/>
                  </a:solidFill>
                  <a:latin typeface="Lucida Sans"/>
                  <a:cs typeface="Lucida Sans"/>
                </a:rPr>
                <a:t>i</a:t>
              </a:r>
              <a:r>
                <a:rPr sz="863" spc="19" dirty="0">
                  <a:solidFill>
                    <a:srgbClr val="FFFFFF"/>
                  </a:solidFill>
                  <a:latin typeface="Lucida Sans"/>
                  <a:cs typeface="Lucida Sans"/>
                </a:rPr>
                <a:t>e</a:t>
              </a:r>
              <a:r>
                <a:rPr sz="863" spc="4" dirty="0">
                  <a:solidFill>
                    <a:srgbClr val="FFFFFF"/>
                  </a:solidFill>
                  <a:latin typeface="Lucida Sans"/>
                  <a:cs typeface="Lucida Sans"/>
                </a:rPr>
                <a:t>r</a:t>
              </a:r>
              <a:r>
                <a:rPr sz="863" spc="8" dirty="0">
                  <a:solidFill>
                    <a:srgbClr val="FFFFFF"/>
                  </a:solidFill>
                  <a:latin typeface="Lucida Sans"/>
                  <a:cs typeface="Lucida Sans"/>
                </a:rPr>
                <a:t>t</a:t>
              </a:r>
              <a:endParaRPr sz="863">
                <a:latin typeface="Lucida Sans"/>
                <a:cs typeface="Lucida Sans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2583B3B8-E341-3544-8977-9B74E552AC1C}"/>
                </a:ext>
              </a:extLst>
            </p:cNvPr>
            <p:cNvSpPr/>
            <p:nvPr/>
          </p:nvSpPr>
          <p:spPr>
            <a:xfrm>
              <a:off x="2938653" y="3156966"/>
              <a:ext cx="963930" cy="581025"/>
            </a:xfrm>
            <a:custGeom>
              <a:avLst/>
              <a:gdLst/>
              <a:ahLst/>
              <a:cxnLst/>
              <a:rect l="l" t="t" r="r" b="b"/>
              <a:pathLst>
                <a:path w="1285239" h="774700">
                  <a:moveTo>
                    <a:pt x="268986" y="0"/>
                  </a:moveTo>
                  <a:lnTo>
                    <a:pt x="0" y="387095"/>
                  </a:lnTo>
                  <a:lnTo>
                    <a:pt x="268986" y="774191"/>
                  </a:lnTo>
                  <a:lnTo>
                    <a:pt x="268986" y="620013"/>
                  </a:lnTo>
                  <a:lnTo>
                    <a:pt x="1122881" y="620013"/>
                  </a:lnTo>
                  <a:lnTo>
                    <a:pt x="1284732" y="387095"/>
                  </a:lnTo>
                  <a:lnTo>
                    <a:pt x="1122881" y="154177"/>
                  </a:lnTo>
                  <a:lnTo>
                    <a:pt x="268986" y="154177"/>
                  </a:lnTo>
                  <a:lnTo>
                    <a:pt x="268986" y="0"/>
                  </a:lnTo>
                  <a:close/>
                </a:path>
                <a:path w="1285239" h="774700">
                  <a:moveTo>
                    <a:pt x="1122881" y="620013"/>
                  </a:moveTo>
                  <a:lnTo>
                    <a:pt x="1015746" y="620013"/>
                  </a:lnTo>
                  <a:lnTo>
                    <a:pt x="1015746" y="774191"/>
                  </a:lnTo>
                  <a:lnTo>
                    <a:pt x="1122881" y="620013"/>
                  </a:lnTo>
                  <a:close/>
                </a:path>
                <a:path w="1285239" h="774700">
                  <a:moveTo>
                    <a:pt x="1015746" y="0"/>
                  </a:moveTo>
                  <a:lnTo>
                    <a:pt x="1015746" y="154177"/>
                  </a:lnTo>
                  <a:lnTo>
                    <a:pt x="1122881" y="154177"/>
                  </a:lnTo>
                  <a:lnTo>
                    <a:pt x="101574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10AF992A-7D27-FE4D-9943-2A31139EE93E}"/>
                </a:ext>
              </a:extLst>
            </p:cNvPr>
            <p:cNvSpPr txBox="1"/>
            <p:nvPr/>
          </p:nvSpPr>
          <p:spPr>
            <a:xfrm>
              <a:off x="3153824" y="3299707"/>
              <a:ext cx="531019" cy="279949"/>
            </a:xfrm>
            <a:prstGeom prst="rect">
              <a:avLst/>
            </a:prstGeom>
          </p:spPr>
          <p:txBody>
            <a:bodyPr vert="horz" wrap="square" lIns="0" tIns="8573" rIns="0" bIns="0" rtlCol="0">
              <a:spAutoFit/>
            </a:bodyPr>
            <a:lstStyle/>
            <a:p>
              <a:pPr marL="39052">
                <a:spcBef>
                  <a:spcPts val="68"/>
                </a:spcBef>
              </a:pPr>
              <a:r>
                <a:rPr sz="900" spc="-4" dirty="0">
                  <a:solidFill>
                    <a:srgbClr val="FFFFFF"/>
                  </a:solidFill>
                  <a:latin typeface="Lucida Sans"/>
                  <a:cs typeface="Lucida Sans"/>
                </a:rPr>
                <a:t>Mensch-</a:t>
              </a:r>
              <a:endParaRPr sz="900">
                <a:latin typeface="Lucida Sans"/>
                <a:cs typeface="Lucida Sans"/>
              </a:endParaRPr>
            </a:p>
            <a:p>
              <a:pPr marL="9525">
                <a:spcBef>
                  <a:spcPts val="38"/>
                </a:spcBef>
              </a:pPr>
              <a:r>
                <a:rPr sz="863" spc="11" dirty="0">
                  <a:solidFill>
                    <a:srgbClr val="FFFFFF"/>
                  </a:solidFill>
                  <a:latin typeface="Lucida Sans"/>
                  <a:cs typeface="Lucida Sans"/>
                </a:rPr>
                <a:t>orientiert</a:t>
              </a:r>
              <a:endParaRPr sz="863">
                <a:latin typeface="Lucida Sans"/>
                <a:cs typeface="Lucida Sans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534CAF3B-52F6-F744-AE8E-2590D7941355}"/>
                </a:ext>
              </a:extLst>
            </p:cNvPr>
            <p:cNvSpPr/>
            <p:nvPr/>
          </p:nvSpPr>
          <p:spPr>
            <a:xfrm>
              <a:off x="2520316" y="2218562"/>
              <a:ext cx="1336834" cy="799148"/>
            </a:xfrm>
            <a:custGeom>
              <a:avLst/>
              <a:gdLst/>
              <a:ahLst/>
              <a:cxnLst/>
              <a:rect l="l" t="t" r="r" b="b"/>
              <a:pathLst>
                <a:path w="1782445" h="1065529">
                  <a:moveTo>
                    <a:pt x="104520" y="901446"/>
                  </a:moveTo>
                  <a:lnTo>
                    <a:pt x="0" y="1065022"/>
                  </a:lnTo>
                  <a:lnTo>
                    <a:pt x="193674" y="1050544"/>
                  </a:lnTo>
                  <a:lnTo>
                    <a:pt x="172791" y="1015619"/>
                  </a:lnTo>
                  <a:lnTo>
                    <a:pt x="139064" y="1015619"/>
                  </a:lnTo>
                  <a:lnTo>
                    <a:pt x="109473" y="965962"/>
                  </a:lnTo>
                  <a:lnTo>
                    <a:pt x="134244" y="951154"/>
                  </a:lnTo>
                  <a:lnTo>
                    <a:pt x="104520" y="901446"/>
                  </a:lnTo>
                  <a:close/>
                </a:path>
                <a:path w="1782445" h="1065529">
                  <a:moveTo>
                    <a:pt x="134244" y="951154"/>
                  </a:moveTo>
                  <a:lnTo>
                    <a:pt x="109473" y="965962"/>
                  </a:lnTo>
                  <a:lnTo>
                    <a:pt x="139064" y="1015619"/>
                  </a:lnTo>
                  <a:lnTo>
                    <a:pt x="163911" y="1000769"/>
                  </a:lnTo>
                  <a:lnTo>
                    <a:pt x="134244" y="951154"/>
                  </a:lnTo>
                  <a:close/>
                </a:path>
                <a:path w="1782445" h="1065529">
                  <a:moveTo>
                    <a:pt x="163911" y="1000769"/>
                  </a:moveTo>
                  <a:lnTo>
                    <a:pt x="139064" y="1015619"/>
                  </a:lnTo>
                  <a:lnTo>
                    <a:pt x="172791" y="1015619"/>
                  </a:lnTo>
                  <a:lnTo>
                    <a:pt x="163911" y="1000769"/>
                  </a:lnTo>
                  <a:close/>
                </a:path>
                <a:path w="1782445" h="1065529">
                  <a:moveTo>
                    <a:pt x="1617905" y="64251"/>
                  </a:moveTo>
                  <a:lnTo>
                    <a:pt x="134244" y="951154"/>
                  </a:lnTo>
                  <a:lnTo>
                    <a:pt x="163911" y="1000769"/>
                  </a:lnTo>
                  <a:lnTo>
                    <a:pt x="1647628" y="114029"/>
                  </a:lnTo>
                  <a:lnTo>
                    <a:pt x="1617905" y="64251"/>
                  </a:lnTo>
                  <a:close/>
                </a:path>
                <a:path w="1782445" h="1065529">
                  <a:moveTo>
                    <a:pt x="1750355" y="49403"/>
                  </a:moveTo>
                  <a:lnTo>
                    <a:pt x="1642745" y="49403"/>
                  </a:lnTo>
                  <a:lnTo>
                    <a:pt x="1672463" y="99187"/>
                  </a:lnTo>
                  <a:lnTo>
                    <a:pt x="1647628" y="114029"/>
                  </a:lnTo>
                  <a:lnTo>
                    <a:pt x="1677289" y="163703"/>
                  </a:lnTo>
                  <a:lnTo>
                    <a:pt x="1750355" y="49403"/>
                  </a:lnTo>
                  <a:close/>
                </a:path>
                <a:path w="1782445" h="1065529">
                  <a:moveTo>
                    <a:pt x="1642745" y="49403"/>
                  </a:moveTo>
                  <a:lnTo>
                    <a:pt x="1617905" y="64251"/>
                  </a:lnTo>
                  <a:lnTo>
                    <a:pt x="1647628" y="114029"/>
                  </a:lnTo>
                  <a:lnTo>
                    <a:pt x="1672463" y="99187"/>
                  </a:lnTo>
                  <a:lnTo>
                    <a:pt x="1642745" y="49403"/>
                  </a:lnTo>
                  <a:close/>
                </a:path>
                <a:path w="1782445" h="1065529">
                  <a:moveTo>
                    <a:pt x="1781937" y="0"/>
                  </a:moveTo>
                  <a:lnTo>
                    <a:pt x="1588261" y="14605"/>
                  </a:lnTo>
                  <a:lnTo>
                    <a:pt x="1617905" y="64251"/>
                  </a:lnTo>
                  <a:lnTo>
                    <a:pt x="1642745" y="49403"/>
                  </a:lnTo>
                  <a:lnTo>
                    <a:pt x="1750355" y="49403"/>
                  </a:lnTo>
                  <a:lnTo>
                    <a:pt x="178193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EF481EB3-9308-414B-981E-99AD71B8011A}"/>
                </a:ext>
              </a:extLst>
            </p:cNvPr>
            <p:cNvSpPr/>
            <p:nvPr/>
          </p:nvSpPr>
          <p:spPr>
            <a:xfrm>
              <a:off x="5041773" y="2218562"/>
              <a:ext cx="1364933" cy="799148"/>
            </a:xfrm>
            <a:custGeom>
              <a:avLst/>
              <a:gdLst/>
              <a:ahLst/>
              <a:cxnLst/>
              <a:rect l="l" t="t" r="r" b="b"/>
              <a:pathLst>
                <a:path w="1819909" h="1065529">
                  <a:moveTo>
                    <a:pt x="1655383" y="1002286"/>
                  </a:moveTo>
                  <a:lnTo>
                    <a:pt x="1626108" y="1052322"/>
                  </a:lnTo>
                  <a:lnTo>
                    <a:pt x="1819910" y="1065149"/>
                  </a:lnTo>
                  <a:lnTo>
                    <a:pt x="1788477" y="1016889"/>
                  </a:lnTo>
                  <a:lnTo>
                    <a:pt x="1680337" y="1016889"/>
                  </a:lnTo>
                  <a:lnTo>
                    <a:pt x="1655383" y="1002286"/>
                  </a:lnTo>
                  <a:close/>
                </a:path>
                <a:path w="1819909" h="1065529">
                  <a:moveTo>
                    <a:pt x="1684589" y="952371"/>
                  </a:moveTo>
                  <a:lnTo>
                    <a:pt x="1655383" y="1002286"/>
                  </a:lnTo>
                  <a:lnTo>
                    <a:pt x="1680337" y="1016889"/>
                  </a:lnTo>
                  <a:lnTo>
                    <a:pt x="1709547" y="966978"/>
                  </a:lnTo>
                  <a:lnTo>
                    <a:pt x="1684589" y="952371"/>
                  </a:lnTo>
                  <a:close/>
                </a:path>
                <a:path w="1819909" h="1065529">
                  <a:moveTo>
                    <a:pt x="1713864" y="902335"/>
                  </a:moveTo>
                  <a:lnTo>
                    <a:pt x="1684589" y="952371"/>
                  </a:lnTo>
                  <a:lnTo>
                    <a:pt x="1709547" y="966978"/>
                  </a:lnTo>
                  <a:lnTo>
                    <a:pt x="1680337" y="1016889"/>
                  </a:lnTo>
                  <a:lnTo>
                    <a:pt x="1788477" y="1016889"/>
                  </a:lnTo>
                  <a:lnTo>
                    <a:pt x="1713864" y="902335"/>
                  </a:lnTo>
                  <a:close/>
                </a:path>
                <a:path w="1819909" h="1065529">
                  <a:moveTo>
                    <a:pt x="164562" y="62758"/>
                  </a:moveTo>
                  <a:lnTo>
                    <a:pt x="135284" y="112754"/>
                  </a:lnTo>
                  <a:lnTo>
                    <a:pt x="1655383" y="1002286"/>
                  </a:lnTo>
                  <a:lnTo>
                    <a:pt x="1684589" y="952371"/>
                  </a:lnTo>
                  <a:lnTo>
                    <a:pt x="164562" y="62758"/>
                  </a:lnTo>
                  <a:close/>
                </a:path>
                <a:path w="1819909" h="1065529">
                  <a:moveTo>
                    <a:pt x="0" y="0"/>
                  </a:moveTo>
                  <a:lnTo>
                    <a:pt x="106045" y="162687"/>
                  </a:lnTo>
                  <a:lnTo>
                    <a:pt x="135284" y="112754"/>
                  </a:lnTo>
                  <a:lnTo>
                    <a:pt x="110363" y="98171"/>
                  </a:lnTo>
                  <a:lnTo>
                    <a:pt x="139573" y="48133"/>
                  </a:lnTo>
                  <a:lnTo>
                    <a:pt x="173127" y="48133"/>
                  </a:lnTo>
                  <a:lnTo>
                    <a:pt x="193802" y="12827"/>
                  </a:lnTo>
                  <a:lnTo>
                    <a:pt x="0" y="0"/>
                  </a:lnTo>
                  <a:close/>
                </a:path>
                <a:path w="1819909" h="1065529">
                  <a:moveTo>
                    <a:pt x="139573" y="48133"/>
                  </a:moveTo>
                  <a:lnTo>
                    <a:pt x="110363" y="98171"/>
                  </a:lnTo>
                  <a:lnTo>
                    <a:pt x="135284" y="112754"/>
                  </a:lnTo>
                  <a:lnTo>
                    <a:pt x="164562" y="62758"/>
                  </a:lnTo>
                  <a:lnTo>
                    <a:pt x="139573" y="48133"/>
                  </a:lnTo>
                  <a:close/>
                </a:path>
                <a:path w="1819909" h="1065529">
                  <a:moveTo>
                    <a:pt x="173127" y="48133"/>
                  </a:moveTo>
                  <a:lnTo>
                    <a:pt x="139573" y="48133"/>
                  </a:lnTo>
                  <a:lnTo>
                    <a:pt x="164562" y="62758"/>
                  </a:lnTo>
                  <a:lnTo>
                    <a:pt x="173127" y="4813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F5476AAD-5CE9-FB49-A2FB-53FCD8143C2A}"/>
                </a:ext>
              </a:extLst>
            </p:cNvPr>
            <p:cNvSpPr/>
            <p:nvPr/>
          </p:nvSpPr>
          <p:spPr>
            <a:xfrm>
              <a:off x="4408455" y="2313432"/>
              <a:ext cx="134303" cy="703421"/>
            </a:xfrm>
            <a:custGeom>
              <a:avLst/>
              <a:gdLst/>
              <a:ahLst/>
              <a:cxnLst/>
              <a:rect l="l" t="t" r="r" b="b"/>
              <a:pathLst>
                <a:path w="179070" h="937895">
                  <a:moveTo>
                    <a:pt x="62874" y="764328"/>
                  </a:moveTo>
                  <a:lnTo>
                    <a:pt x="4953" y="764794"/>
                  </a:lnTo>
                  <a:lnTo>
                    <a:pt x="93345" y="937894"/>
                  </a:lnTo>
                  <a:lnTo>
                    <a:pt x="164030" y="793369"/>
                  </a:lnTo>
                  <a:lnTo>
                    <a:pt x="63119" y="793369"/>
                  </a:lnTo>
                  <a:lnTo>
                    <a:pt x="62874" y="764328"/>
                  </a:lnTo>
                  <a:close/>
                </a:path>
                <a:path w="179070" h="937895">
                  <a:moveTo>
                    <a:pt x="120786" y="763862"/>
                  </a:moveTo>
                  <a:lnTo>
                    <a:pt x="62874" y="764328"/>
                  </a:lnTo>
                  <a:lnTo>
                    <a:pt x="63119" y="793369"/>
                  </a:lnTo>
                  <a:lnTo>
                    <a:pt x="121031" y="792860"/>
                  </a:lnTo>
                  <a:lnTo>
                    <a:pt x="120786" y="763862"/>
                  </a:lnTo>
                  <a:close/>
                </a:path>
                <a:path w="179070" h="937895">
                  <a:moveTo>
                    <a:pt x="178689" y="763396"/>
                  </a:moveTo>
                  <a:lnTo>
                    <a:pt x="120786" y="763862"/>
                  </a:lnTo>
                  <a:lnTo>
                    <a:pt x="121031" y="792860"/>
                  </a:lnTo>
                  <a:lnTo>
                    <a:pt x="63119" y="793369"/>
                  </a:lnTo>
                  <a:lnTo>
                    <a:pt x="164030" y="793369"/>
                  </a:lnTo>
                  <a:lnTo>
                    <a:pt x="178689" y="763396"/>
                  </a:lnTo>
                  <a:close/>
                </a:path>
                <a:path w="179070" h="937895">
                  <a:moveTo>
                    <a:pt x="115813" y="173482"/>
                  </a:moveTo>
                  <a:lnTo>
                    <a:pt x="57901" y="173990"/>
                  </a:lnTo>
                  <a:lnTo>
                    <a:pt x="62874" y="764328"/>
                  </a:lnTo>
                  <a:lnTo>
                    <a:pt x="120786" y="763862"/>
                  </a:lnTo>
                  <a:lnTo>
                    <a:pt x="115813" y="173482"/>
                  </a:lnTo>
                  <a:close/>
                </a:path>
                <a:path w="179070" h="937895">
                  <a:moveTo>
                    <a:pt x="85471" y="0"/>
                  </a:moveTo>
                  <a:lnTo>
                    <a:pt x="0" y="174497"/>
                  </a:lnTo>
                  <a:lnTo>
                    <a:pt x="57901" y="173990"/>
                  </a:lnTo>
                  <a:lnTo>
                    <a:pt x="57658" y="145033"/>
                  </a:lnTo>
                  <a:lnTo>
                    <a:pt x="159219" y="144525"/>
                  </a:lnTo>
                  <a:lnTo>
                    <a:pt x="85471" y="0"/>
                  </a:lnTo>
                  <a:close/>
                </a:path>
                <a:path w="179070" h="937895">
                  <a:moveTo>
                    <a:pt x="115570" y="144525"/>
                  </a:moveTo>
                  <a:lnTo>
                    <a:pt x="57658" y="145033"/>
                  </a:lnTo>
                  <a:lnTo>
                    <a:pt x="57901" y="173990"/>
                  </a:lnTo>
                  <a:lnTo>
                    <a:pt x="115813" y="173482"/>
                  </a:lnTo>
                  <a:lnTo>
                    <a:pt x="115570" y="144525"/>
                  </a:lnTo>
                  <a:close/>
                </a:path>
                <a:path w="179070" h="937895">
                  <a:moveTo>
                    <a:pt x="159219" y="144525"/>
                  </a:moveTo>
                  <a:lnTo>
                    <a:pt x="115570" y="144525"/>
                  </a:lnTo>
                  <a:lnTo>
                    <a:pt x="115813" y="173482"/>
                  </a:lnTo>
                  <a:lnTo>
                    <a:pt x="173736" y="172973"/>
                  </a:lnTo>
                  <a:lnTo>
                    <a:pt x="159219" y="14452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CE4951CF-20CC-DF4E-8F65-67835A2C5935}"/>
                </a:ext>
              </a:extLst>
            </p:cNvPr>
            <p:cNvSpPr/>
            <p:nvPr/>
          </p:nvSpPr>
          <p:spPr>
            <a:xfrm>
              <a:off x="3123819" y="2539747"/>
              <a:ext cx="2679383" cy="213836"/>
            </a:xfrm>
            <a:custGeom>
              <a:avLst/>
              <a:gdLst/>
              <a:ahLst/>
              <a:cxnLst/>
              <a:rect l="l" t="t" r="r" b="b"/>
              <a:pathLst>
                <a:path w="3572510" h="285114">
                  <a:moveTo>
                    <a:pt x="3524758" y="0"/>
                  </a:moveTo>
                  <a:lnTo>
                    <a:pt x="47498" y="0"/>
                  </a:lnTo>
                  <a:lnTo>
                    <a:pt x="28985" y="3724"/>
                  </a:lnTo>
                  <a:lnTo>
                    <a:pt x="13890" y="13890"/>
                  </a:lnTo>
                  <a:lnTo>
                    <a:pt x="3724" y="28985"/>
                  </a:lnTo>
                  <a:lnTo>
                    <a:pt x="0" y="47498"/>
                  </a:lnTo>
                  <a:lnTo>
                    <a:pt x="0" y="237490"/>
                  </a:lnTo>
                  <a:lnTo>
                    <a:pt x="3724" y="256002"/>
                  </a:lnTo>
                  <a:lnTo>
                    <a:pt x="13890" y="271097"/>
                  </a:lnTo>
                  <a:lnTo>
                    <a:pt x="28985" y="281263"/>
                  </a:lnTo>
                  <a:lnTo>
                    <a:pt x="47498" y="284988"/>
                  </a:lnTo>
                  <a:lnTo>
                    <a:pt x="3524758" y="284988"/>
                  </a:lnTo>
                  <a:lnTo>
                    <a:pt x="3543270" y="281263"/>
                  </a:lnTo>
                  <a:lnTo>
                    <a:pt x="3558365" y="271097"/>
                  </a:lnTo>
                  <a:lnTo>
                    <a:pt x="3568531" y="256002"/>
                  </a:lnTo>
                  <a:lnTo>
                    <a:pt x="3572255" y="237490"/>
                  </a:lnTo>
                  <a:lnTo>
                    <a:pt x="3572255" y="47498"/>
                  </a:lnTo>
                  <a:lnTo>
                    <a:pt x="3568531" y="28985"/>
                  </a:lnTo>
                  <a:lnTo>
                    <a:pt x="3558365" y="13890"/>
                  </a:lnTo>
                  <a:lnTo>
                    <a:pt x="3543270" y="3724"/>
                  </a:lnTo>
                  <a:lnTo>
                    <a:pt x="3524758" y="0"/>
                  </a:lnTo>
                  <a:close/>
                </a:path>
              </a:pathLst>
            </a:custGeom>
            <a:solidFill>
              <a:srgbClr val="00AD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7F3922F7-ABCA-0F41-9718-A4657C934B1E}"/>
                </a:ext>
              </a:extLst>
            </p:cNvPr>
            <p:cNvSpPr txBox="1"/>
            <p:nvPr/>
          </p:nvSpPr>
          <p:spPr>
            <a:xfrm>
              <a:off x="3842384" y="2578037"/>
              <a:ext cx="1243965" cy="126958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9525">
                <a:spcBef>
                  <a:spcPts val="90"/>
                </a:spcBef>
              </a:pPr>
              <a:r>
                <a:rPr sz="750" b="1" spc="8" dirty="0">
                  <a:solidFill>
                    <a:srgbClr val="FFFFFF"/>
                  </a:solidFill>
                  <a:latin typeface="Lucida Sans"/>
                  <a:cs typeface="Lucida Sans"/>
                </a:rPr>
                <a:t>Rekonstruktionsprozess</a:t>
              </a:r>
              <a:endParaRPr sz="750" dirty="0">
                <a:latin typeface="Lucida Sans"/>
                <a:cs typeface="Lucid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840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0028"/>
            <a:ext cx="7886700" cy="556022"/>
          </a:xfrm>
        </p:spPr>
        <p:txBody>
          <a:bodyPr/>
          <a:lstStyle/>
          <a:p>
            <a:r>
              <a:rPr lang="de-DE" sz="2400" dirty="0" err="1">
                <a:cs typeface="Calibri Light"/>
              </a:rPr>
              <a:t>Process</a:t>
            </a:r>
            <a:r>
              <a:rPr lang="de-DE" sz="2400" dirty="0">
                <a:cs typeface="Calibri Light"/>
              </a:rPr>
              <a:t> Definition 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D1505-FDE9-491D-BC7B-D923F10FA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347" y="1076050"/>
            <a:ext cx="5073162" cy="312804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de-DE" sz="1050" dirty="0">
                <a:cs typeface="Calibri"/>
              </a:rPr>
              <a:t>Auf der linken Seite kann man die Versionen des Prozesses auswerten und sehen, wie viele Instanzen der Versionen momentan laufen</a:t>
            </a:r>
          </a:p>
          <a:p>
            <a:r>
              <a:rPr lang="de-DE" sz="1050" dirty="0">
                <a:cs typeface="Calibri"/>
              </a:rPr>
              <a:t>Vorfälle in den laufenden Prozessinstanzen werden durch einen Instanz-Zähler im zugehörigen Diagramm dargestellt, sodass es einfach ist, fehlgeschlagene Aktivitäten zu lokalisieren</a:t>
            </a:r>
          </a:p>
          <a:p>
            <a:endParaRPr lang="de-DE" sz="1050" dirty="0">
              <a:cs typeface="Calibri"/>
            </a:endParaRPr>
          </a:p>
        </p:txBody>
      </p:sp>
      <p:pic>
        <p:nvPicPr>
          <p:cNvPr id="4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141E99C-EBFE-4727-BA57-2C543256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20" y="1955979"/>
            <a:ext cx="4645359" cy="280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6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3715"/>
            <a:ext cx="7886700" cy="556022"/>
          </a:xfrm>
        </p:spPr>
        <p:txBody>
          <a:bodyPr>
            <a:normAutofit/>
          </a:bodyPr>
          <a:lstStyle/>
          <a:p>
            <a:r>
              <a:rPr lang="de-DE" sz="2400" dirty="0" err="1">
                <a:cs typeface="Calibri Light"/>
              </a:rPr>
              <a:t>Process</a:t>
            </a:r>
            <a:r>
              <a:rPr lang="de-DE" sz="2400" dirty="0">
                <a:cs typeface="Calibri Light"/>
              </a:rPr>
              <a:t> Instance View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4884"/>
            <a:ext cx="7886700" cy="292921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de-DE" sz="1050" dirty="0">
                <a:ea typeface="+mn-lt"/>
                <a:cs typeface="+mn-lt"/>
              </a:rPr>
              <a:t>Diese Sicht erlaubt es, eine einzelne Prozessinstanz aufzufächern </a:t>
            </a:r>
          </a:p>
          <a:p>
            <a:pPr marL="0" indent="0" algn="ctr">
              <a:buNone/>
            </a:pPr>
            <a:r>
              <a:rPr lang="de-DE" sz="1050" dirty="0">
                <a:ea typeface="+mn-lt"/>
                <a:cs typeface="+mn-lt"/>
              </a:rPr>
              <a:t>und dessen laufende Aktivitäten, sowie Variablen, Aufgaben, etc. zu erkunden</a:t>
            </a:r>
          </a:p>
          <a:p>
            <a:pPr marL="0" indent="0">
              <a:buNone/>
            </a:pPr>
            <a:br>
              <a:rPr lang="de-DE" sz="1350" dirty="0">
                <a:ea typeface="+mn-lt"/>
                <a:cs typeface="+mn-lt"/>
              </a:rPr>
            </a:br>
            <a:endParaRPr lang="de-DE" sz="1350" dirty="0">
              <a:ea typeface="+mn-lt"/>
              <a:cs typeface="+mn-lt"/>
            </a:endParaRPr>
          </a:p>
          <a:p>
            <a:endParaRPr lang="de-DE" sz="1350" dirty="0">
              <a:cs typeface="Calibri"/>
            </a:endParaRPr>
          </a:p>
          <a:p>
            <a:endParaRPr lang="de-DE" sz="1350" dirty="0">
              <a:cs typeface="Calibri"/>
            </a:endParaRPr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7386600-6A29-4EE1-BC6D-AE502CCA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67" y="1784838"/>
            <a:ext cx="4408465" cy="275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1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28" y="484499"/>
            <a:ext cx="7886700" cy="556022"/>
          </a:xfrm>
        </p:spPr>
        <p:txBody>
          <a:bodyPr>
            <a:normAutofit/>
          </a:bodyPr>
          <a:lstStyle/>
          <a:p>
            <a:r>
              <a:rPr lang="de-DE" sz="2000" dirty="0">
                <a:cs typeface="Calibri Light"/>
              </a:rPr>
              <a:t>Add, Edit </a:t>
            </a:r>
            <a:r>
              <a:rPr lang="de-DE" sz="2000" dirty="0" err="1">
                <a:cs typeface="Calibri Light"/>
              </a:rPr>
              <a:t>and</a:t>
            </a:r>
            <a:r>
              <a:rPr lang="de-DE" sz="2000" dirty="0">
                <a:cs typeface="Calibri Light"/>
              </a:rPr>
              <a:t> Filter Variables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0594"/>
            <a:ext cx="7886700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endParaRPr lang="de-DE" sz="1350">
              <a:ea typeface="+mn-lt"/>
              <a:cs typeface="+mn-lt"/>
            </a:endParaRPr>
          </a:p>
          <a:p>
            <a:pPr marL="0" indent="0">
              <a:buNone/>
            </a:pPr>
            <a:br>
              <a:rPr lang="de-DE" sz="1350">
                <a:ea typeface="+mn-lt"/>
                <a:cs typeface="+mn-lt"/>
              </a:rPr>
            </a:br>
            <a:endParaRPr lang="de-DE" sz="1350">
              <a:ea typeface="+mn-lt"/>
              <a:cs typeface="+mn-lt"/>
            </a:endParaRPr>
          </a:p>
          <a:p>
            <a:endParaRPr lang="de-DE" sz="1350">
              <a:cs typeface="Calibri"/>
            </a:endParaRPr>
          </a:p>
          <a:p>
            <a:endParaRPr lang="de-DE" sz="1350">
              <a:cs typeface="Calibri"/>
            </a:endParaRPr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05720F7-CE64-4420-A1BE-D19273BE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122" y="1999587"/>
            <a:ext cx="2041850" cy="149781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BDFE812-2654-0C43-BC4A-86EF3B05B976}"/>
              </a:ext>
            </a:extLst>
          </p:cNvPr>
          <p:cNvGrpSpPr/>
          <p:nvPr/>
        </p:nvGrpSpPr>
        <p:grpSpPr>
          <a:xfrm>
            <a:off x="1758462" y="1376500"/>
            <a:ext cx="4716660" cy="1207934"/>
            <a:chOff x="839878" y="821531"/>
            <a:chExt cx="6153854" cy="1585817"/>
          </a:xfrm>
        </p:grpSpPr>
        <p:pic>
          <p:nvPicPr>
            <p:cNvPr id="3" name="Grafik 3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8A30955-06F6-4B13-B818-B2A854EE1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878" y="826150"/>
              <a:ext cx="4806200" cy="1581198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5577914A-147B-47AF-AD88-E9A6E2CEFDED}"/>
                </a:ext>
              </a:extLst>
            </p:cNvPr>
            <p:cNvGrpSpPr/>
            <p:nvPr/>
          </p:nvGrpSpPr>
          <p:grpSpPr>
            <a:xfrm>
              <a:off x="5657851" y="821531"/>
              <a:ext cx="1335881" cy="342900"/>
              <a:chOff x="-469900" y="5349875"/>
              <a:chExt cx="1781175" cy="45720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A64AB8D-DF82-4D3F-8404-B0C30C3C523F}"/>
                  </a:ext>
                </a:extLst>
              </p:cNvPr>
              <p:cNvSpPr/>
              <p:nvPr/>
            </p:nvSpPr>
            <p:spPr>
              <a:xfrm>
                <a:off x="53975" y="5349875"/>
                <a:ext cx="12573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/>
                  </a:rPr>
                  <a:t>Variablen editieren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2" name="Gerade Verbindung mit Pfeil 11">
                <a:extLst>
                  <a:ext uri="{FF2B5EF4-FFF2-40B4-BE49-F238E27FC236}">
                    <a16:creationId xmlns:a16="http://schemas.microsoft.com/office/drawing/2014/main" id="{B47C784C-8D26-44BD-AE0F-A84F9184C59E}"/>
                  </a:ext>
                </a:extLst>
              </p:cNvPr>
              <p:cNvCxnSpPr/>
              <p:nvPr/>
            </p:nvCxnSpPr>
            <p:spPr>
              <a:xfrm flipH="1">
                <a:off x="-469900" y="5581650"/>
                <a:ext cx="527050" cy="6350"/>
              </a:xfrm>
              <a:prstGeom prst="straightConnector1">
                <a:avLst/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8DD27C1-CBD6-3649-B1DF-29D2995AF3BA}"/>
              </a:ext>
            </a:extLst>
          </p:cNvPr>
          <p:cNvGrpSpPr/>
          <p:nvPr/>
        </p:nvGrpSpPr>
        <p:grpSpPr>
          <a:xfrm>
            <a:off x="1758462" y="2798335"/>
            <a:ext cx="4809392" cy="1538171"/>
            <a:chOff x="840657" y="2570896"/>
            <a:chExt cx="6153075" cy="2174337"/>
          </a:xfrm>
        </p:grpSpPr>
        <p:pic>
          <p:nvPicPr>
            <p:cNvPr id="4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08F846B6-7781-442E-8730-F2A6AAF4B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657" y="2570896"/>
              <a:ext cx="4813150" cy="2174337"/>
            </a:xfrm>
            <a:prstGeom prst="rect">
              <a:avLst/>
            </a:prstGeom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5266F4D4-2E43-47E5-AE90-B1BDE1D6CE24}"/>
                </a:ext>
              </a:extLst>
            </p:cNvPr>
            <p:cNvGrpSpPr/>
            <p:nvPr/>
          </p:nvGrpSpPr>
          <p:grpSpPr>
            <a:xfrm>
              <a:off x="5657851" y="4031456"/>
              <a:ext cx="1335881" cy="342900"/>
              <a:chOff x="-469900" y="5349875"/>
              <a:chExt cx="1781175" cy="457200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917D2E6D-430E-4136-A1EC-630367A53129}"/>
                  </a:ext>
                </a:extLst>
              </p:cNvPr>
              <p:cNvSpPr/>
              <p:nvPr/>
            </p:nvSpPr>
            <p:spPr>
              <a:xfrm>
                <a:off x="53975" y="5349875"/>
                <a:ext cx="12573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/>
                  </a:rPr>
                  <a:t>Variablen filtern</a:t>
                </a:r>
                <a:endParaRPr lang="de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5647C5D2-B399-40CF-BD0D-DE10198828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69900" y="5581650"/>
                <a:ext cx="527050" cy="6350"/>
              </a:xfrm>
              <a:prstGeom prst="straightConnector1">
                <a:avLst/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282730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8347"/>
            <a:ext cx="7886700" cy="556022"/>
          </a:xfrm>
        </p:spPr>
        <p:txBody>
          <a:bodyPr>
            <a:normAutofit/>
          </a:bodyPr>
          <a:lstStyle/>
          <a:p>
            <a:r>
              <a:rPr lang="de-DE" sz="2400" dirty="0" err="1">
                <a:cs typeface="Calibri Light"/>
              </a:rPr>
              <a:t>Process</a:t>
            </a:r>
            <a:r>
              <a:rPr lang="de-DE" sz="2400" dirty="0">
                <a:cs typeface="Calibri Light"/>
              </a:rPr>
              <a:t> </a:t>
            </a:r>
            <a:r>
              <a:rPr lang="de-DE" sz="2400" dirty="0" err="1">
                <a:cs typeface="Calibri Light"/>
              </a:rPr>
              <a:t>History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3868"/>
            <a:ext cx="9144000" cy="3140229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1050" dirty="0">
                <a:ea typeface="+mn-lt"/>
                <a:cs typeface="+mn-lt"/>
              </a:rPr>
              <a:t>In der History-Sicht der </a:t>
            </a:r>
            <a:r>
              <a:rPr lang="en-US" sz="1050" dirty="0" err="1">
                <a:ea typeface="+mn-lt"/>
                <a:cs typeface="+mn-lt"/>
              </a:rPr>
              <a:t>Prozessdefinition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kann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eine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Übersicht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über</a:t>
            </a:r>
            <a:r>
              <a:rPr lang="en-US" sz="1050" dirty="0">
                <a:ea typeface="+mn-lt"/>
                <a:cs typeface="+mn-lt"/>
              </a:rPr>
              <a:t> </a:t>
            </a:r>
          </a:p>
          <a:p>
            <a:pPr marL="0" indent="0" algn="ctr">
              <a:buNone/>
            </a:pPr>
            <a:r>
              <a:rPr lang="en-US" sz="1050" dirty="0" err="1">
                <a:ea typeface="+mn-lt"/>
                <a:cs typeface="+mn-lt"/>
              </a:rPr>
              <a:t>alle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laufenden</a:t>
            </a:r>
            <a:r>
              <a:rPr lang="en-US" sz="1050" dirty="0">
                <a:ea typeface="+mn-lt"/>
                <a:cs typeface="+mn-lt"/>
              </a:rPr>
              <a:t> und </a:t>
            </a:r>
            <a:r>
              <a:rPr lang="en-US" sz="1050" dirty="0" err="1">
                <a:ea typeface="+mn-lt"/>
                <a:cs typeface="+mn-lt"/>
              </a:rPr>
              <a:t>beendeten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Prozessinstanzen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eingesehen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werden</a:t>
            </a:r>
            <a:endParaRPr lang="en-US" sz="1050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de-DE" sz="1350" dirty="0">
                <a:ea typeface="+mn-lt"/>
                <a:cs typeface="+mn-lt"/>
              </a:rPr>
            </a:br>
            <a:endParaRPr lang="de-DE" sz="1350" dirty="0">
              <a:ea typeface="+mn-lt"/>
              <a:cs typeface="+mn-lt"/>
            </a:endParaRPr>
          </a:p>
          <a:p>
            <a:endParaRPr lang="de-DE" sz="1350" dirty="0">
              <a:cs typeface="Calibri"/>
            </a:endParaRPr>
          </a:p>
          <a:p>
            <a:endParaRPr lang="de-DE" sz="1350" dirty="0">
              <a:cs typeface="Calibri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EB2C44-8C7D-A04D-AA7B-995C179AFCA9}"/>
              </a:ext>
            </a:extLst>
          </p:cNvPr>
          <p:cNvGrpSpPr/>
          <p:nvPr/>
        </p:nvGrpSpPr>
        <p:grpSpPr>
          <a:xfrm>
            <a:off x="1996538" y="1608992"/>
            <a:ext cx="5150924" cy="3016161"/>
            <a:chOff x="1436314" y="1337799"/>
            <a:chExt cx="6274733" cy="3674216"/>
          </a:xfrm>
        </p:grpSpPr>
        <p:pic>
          <p:nvPicPr>
            <p:cNvPr id="3" name="Grafik 3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85488A3C-B17B-4A2C-AC12-39228F53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6314" y="1337799"/>
              <a:ext cx="6274733" cy="3674216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5171C5E-48EB-4B82-8DE9-4C00ECD9D458}"/>
                </a:ext>
              </a:extLst>
            </p:cNvPr>
            <p:cNvSpPr/>
            <p:nvPr/>
          </p:nvSpPr>
          <p:spPr>
            <a:xfrm>
              <a:off x="2343150" y="1590675"/>
              <a:ext cx="1285875" cy="2095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A693889-CC9C-4A31-AD06-71DEAD59EEA5}"/>
                </a:ext>
              </a:extLst>
            </p:cNvPr>
            <p:cNvSpPr/>
            <p:nvPr/>
          </p:nvSpPr>
          <p:spPr>
            <a:xfrm>
              <a:off x="6543676" y="1806575"/>
              <a:ext cx="769937" cy="36830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</p:spTree>
    <p:extLst>
      <p:ext uri="{BB962C8B-B14F-4D97-AF65-F5344CB8AC3E}">
        <p14:creationId xmlns:p14="http://schemas.microsoft.com/office/powerpoint/2010/main" val="511976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72483"/>
            <a:ext cx="7886700" cy="556022"/>
          </a:xfrm>
        </p:spPr>
        <p:txBody>
          <a:bodyPr>
            <a:normAutofit/>
          </a:bodyPr>
          <a:lstStyle/>
          <a:p>
            <a:r>
              <a:rPr lang="de-DE" sz="2400" dirty="0" err="1">
                <a:cs typeface="Calibri Light"/>
              </a:rPr>
              <a:t>Failed</a:t>
            </a:r>
            <a:r>
              <a:rPr lang="de-DE" sz="2400" dirty="0">
                <a:cs typeface="Calibri Light"/>
              </a:rPr>
              <a:t> Jobs</a:t>
            </a:r>
            <a:endParaRPr lang="de-DE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0594"/>
            <a:ext cx="9144000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endParaRPr lang="en-US" sz="1050" dirty="0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05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1050" dirty="0" err="1">
                <a:ea typeface="+mn-lt"/>
                <a:cs typeface="+mn-lt"/>
              </a:rPr>
              <a:t>Ungelöste</a:t>
            </a:r>
            <a:r>
              <a:rPr lang="en-US" sz="1050" dirty="0">
                <a:ea typeface="+mn-lt"/>
                <a:cs typeface="+mn-lt"/>
              </a:rPr>
              <a:t> </a:t>
            </a:r>
            <a:r>
              <a:rPr lang="en-US" sz="1050" dirty="0" err="1">
                <a:ea typeface="+mn-lt"/>
                <a:cs typeface="+mn-lt"/>
              </a:rPr>
              <a:t>Vorfälle</a:t>
            </a:r>
            <a:r>
              <a:rPr lang="en-US" sz="1050" dirty="0">
                <a:ea typeface="+mn-lt"/>
                <a:cs typeface="+mn-lt"/>
              </a:rPr>
              <a:t> von </a:t>
            </a:r>
            <a:r>
              <a:rPr lang="en-US" sz="1050" dirty="0" err="1">
                <a:ea typeface="+mn-lt"/>
                <a:cs typeface="+mn-lt"/>
              </a:rPr>
              <a:t>Prozessinstanzen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oder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Unterprozesinstanzen</a:t>
            </a:r>
            <a:r>
              <a:rPr lang="en-US" sz="1050" dirty="0">
                <a:ea typeface="+mn-lt"/>
                <a:cs typeface="+mn-lt"/>
              </a:rPr>
              <a:t> </a:t>
            </a:r>
          </a:p>
          <a:p>
            <a:pPr marL="0" indent="0" algn="ctr">
              <a:buNone/>
            </a:pPr>
            <a:r>
              <a:rPr lang="en-US" sz="1050" dirty="0" err="1">
                <a:ea typeface="+mn-lt"/>
                <a:cs typeface="+mn-lt"/>
              </a:rPr>
              <a:t>werden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im</a:t>
            </a:r>
            <a:r>
              <a:rPr lang="en-US" sz="1050" dirty="0">
                <a:ea typeface="+mn-lt"/>
                <a:cs typeface="+mn-lt"/>
              </a:rPr>
              <a:t> Cockpit </a:t>
            </a:r>
            <a:r>
              <a:rPr lang="en-US" sz="1050" dirty="0" err="1">
                <a:ea typeface="+mn-lt"/>
                <a:cs typeface="+mn-lt"/>
              </a:rPr>
              <a:t>als</a:t>
            </a:r>
            <a:r>
              <a:rPr lang="en-US" sz="1050" dirty="0">
                <a:ea typeface="+mn-lt"/>
                <a:cs typeface="+mn-lt"/>
              </a:rPr>
              <a:t> failed jobs </a:t>
            </a:r>
            <a:r>
              <a:rPr lang="en-US" sz="1050" dirty="0" err="1">
                <a:ea typeface="+mn-lt"/>
                <a:cs typeface="+mn-lt"/>
              </a:rPr>
              <a:t>angegeben</a:t>
            </a:r>
            <a:endParaRPr lang="en-US" sz="1050" dirty="0">
              <a:ea typeface="+mn-lt"/>
              <a:cs typeface="+mn-lt"/>
            </a:endParaRPr>
          </a:p>
          <a:p>
            <a:endParaRPr lang="en-US" sz="1350" dirty="0">
              <a:cs typeface="Calibri"/>
            </a:endParaRPr>
          </a:p>
          <a:p>
            <a:endParaRPr lang="de-DE" dirty="0"/>
          </a:p>
          <a:p>
            <a:pPr marL="0" indent="0">
              <a:buNone/>
            </a:pPr>
            <a:br>
              <a:rPr lang="de-DE" sz="1350" dirty="0">
                <a:ea typeface="+mn-lt"/>
                <a:cs typeface="+mn-lt"/>
              </a:rPr>
            </a:br>
            <a:endParaRPr lang="de-DE" sz="1350" dirty="0">
              <a:ea typeface="+mn-lt"/>
              <a:cs typeface="+mn-lt"/>
            </a:endParaRPr>
          </a:p>
          <a:p>
            <a:endParaRPr lang="de-DE" sz="1350" dirty="0">
              <a:cs typeface="Calibri"/>
            </a:endParaRPr>
          </a:p>
          <a:p>
            <a:endParaRPr lang="de-DE" sz="1350" dirty="0">
              <a:cs typeface="Calibri"/>
            </a:endParaRPr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20F9576-4958-4033-BAEC-7BFF9AFC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51" y="1867716"/>
            <a:ext cx="5212097" cy="27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947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97378"/>
            <a:ext cx="7886700" cy="556022"/>
          </a:xfrm>
        </p:spPr>
        <p:txBody>
          <a:bodyPr>
            <a:normAutofit/>
          </a:bodyPr>
          <a:lstStyle/>
          <a:p>
            <a:r>
              <a:rPr lang="de-DE" sz="2400" dirty="0" err="1">
                <a:cs typeface="Calibri Light"/>
              </a:rPr>
              <a:t>Deployment</a:t>
            </a:r>
            <a:r>
              <a:rPr lang="de-DE" sz="2400" dirty="0">
                <a:cs typeface="Calibri Light"/>
              </a:rPr>
              <a:t> View</a:t>
            </a:r>
            <a:endParaRPr lang="de-DE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0594"/>
            <a:ext cx="9205546" cy="4168379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endParaRPr lang="en-US" sz="105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1050" dirty="0" err="1">
                <a:ea typeface="+mn-lt"/>
                <a:cs typeface="+mn-lt"/>
              </a:rPr>
              <a:t>Übersicht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über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alle</a:t>
            </a:r>
            <a:r>
              <a:rPr lang="en-US" sz="1050" dirty="0">
                <a:ea typeface="+mn-lt"/>
                <a:cs typeface="+mn-lt"/>
              </a:rPr>
              <a:t> Deployments, </a:t>
            </a:r>
            <a:r>
              <a:rPr lang="en-US" sz="1050" dirty="0" err="1">
                <a:ea typeface="+mn-lt"/>
                <a:cs typeface="+mn-lt"/>
              </a:rPr>
              <a:t>dessen</a:t>
            </a:r>
            <a:r>
              <a:rPr lang="en-US" sz="1050" dirty="0">
                <a:ea typeface="+mn-lt"/>
                <a:cs typeface="+mn-lt"/>
              </a:rPr>
              <a:t> </a:t>
            </a:r>
            <a:r>
              <a:rPr lang="en-US" sz="1050" dirty="0" err="1">
                <a:ea typeface="+mn-lt"/>
                <a:cs typeface="+mn-lt"/>
              </a:rPr>
              <a:t>Ressourcen</a:t>
            </a:r>
            <a:r>
              <a:rPr lang="en-US" sz="1050" dirty="0">
                <a:ea typeface="+mn-lt"/>
                <a:cs typeface="+mn-lt"/>
              </a:rPr>
              <a:t> und dem </a:t>
            </a:r>
            <a:r>
              <a:rPr lang="en-US" sz="1050" dirty="0" err="1">
                <a:ea typeface="+mn-lt"/>
                <a:cs typeface="+mn-lt"/>
              </a:rPr>
              <a:t>Inhalt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dieser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Ressourcen</a:t>
            </a:r>
            <a:r>
              <a:rPr lang="en-US" sz="1050" dirty="0">
                <a:ea typeface="+mn-lt"/>
                <a:cs typeface="+mn-lt"/>
              </a:rPr>
              <a:t>.</a:t>
            </a:r>
          </a:p>
          <a:p>
            <a:pPr marL="0" indent="0" algn="ctr">
              <a:buNone/>
            </a:pPr>
            <a:endParaRPr lang="en-US" sz="105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1050" dirty="0">
                <a:ea typeface="+mn-lt"/>
                <a:cs typeface="+mn-lt"/>
              </a:rPr>
              <a:t>Es </a:t>
            </a:r>
            <a:r>
              <a:rPr lang="en-US" sz="1050" dirty="0" err="1">
                <a:ea typeface="+mn-lt"/>
                <a:cs typeface="+mn-lt"/>
              </a:rPr>
              <a:t>erlaubt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einem</a:t>
            </a:r>
            <a:r>
              <a:rPr lang="en-US" sz="1050" dirty="0">
                <a:ea typeface="+mn-lt"/>
                <a:cs typeface="+mn-lt"/>
              </a:rPr>
              <a:t> das </a:t>
            </a:r>
            <a:r>
              <a:rPr lang="en-US" sz="1050" dirty="0" err="1">
                <a:ea typeface="+mn-lt"/>
                <a:cs typeface="+mn-lt"/>
              </a:rPr>
              <a:t>Löschen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existierender</a:t>
            </a:r>
            <a:r>
              <a:rPr lang="en-US" sz="1050" dirty="0">
                <a:ea typeface="+mn-lt"/>
                <a:cs typeface="+mn-lt"/>
              </a:rPr>
              <a:t> und dem </a:t>
            </a:r>
            <a:r>
              <a:rPr lang="en-US" sz="1050" dirty="0" err="1">
                <a:ea typeface="+mn-lt"/>
                <a:cs typeface="+mn-lt"/>
              </a:rPr>
              <a:t>Kreiieren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neuer</a:t>
            </a:r>
            <a:r>
              <a:rPr lang="en-US" sz="1050" dirty="0">
                <a:ea typeface="+mn-lt"/>
                <a:cs typeface="+mn-lt"/>
              </a:rPr>
              <a:t> Deployments, </a:t>
            </a:r>
          </a:p>
          <a:p>
            <a:pPr marL="0" indent="0" algn="ctr">
              <a:buNone/>
            </a:pPr>
            <a:r>
              <a:rPr lang="en-US" sz="1050" dirty="0" err="1">
                <a:ea typeface="+mn-lt"/>
                <a:cs typeface="+mn-lt"/>
              </a:rPr>
              <a:t>aber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auch</a:t>
            </a:r>
            <a:r>
              <a:rPr lang="en-US" sz="1050" dirty="0">
                <a:ea typeface="+mn-lt"/>
                <a:cs typeface="+mn-lt"/>
              </a:rPr>
              <a:t> das Redeployment alter </a:t>
            </a:r>
            <a:r>
              <a:rPr lang="en-US" sz="1050" dirty="0" err="1">
                <a:ea typeface="+mn-lt"/>
                <a:cs typeface="+mn-lt"/>
              </a:rPr>
              <a:t>Ressourcen</a:t>
            </a:r>
            <a:r>
              <a:rPr lang="en-US" sz="1050" dirty="0">
                <a:ea typeface="+mn-lt"/>
                <a:cs typeface="+mn-lt"/>
              </a:rPr>
              <a:t>,</a:t>
            </a:r>
          </a:p>
          <a:p>
            <a:pPr marL="0" indent="0">
              <a:buNone/>
            </a:pPr>
            <a:endParaRPr lang="en-US" sz="1350" dirty="0">
              <a:ea typeface="+mn-lt"/>
              <a:cs typeface="+mn-lt"/>
            </a:endParaRPr>
          </a:p>
          <a:p>
            <a:endParaRPr lang="en-US" sz="1350" dirty="0">
              <a:cs typeface="Calibri"/>
            </a:endParaRPr>
          </a:p>
          <a:p>
            <a:endParaRPr lang="de-DE" sz="1350" dirty="0">
              <a:cs typeface="Calibri"/>
            </a:endParaRPr>
          </a:p>
          <a:p>
            <a:pPr marL="0" indent="0">
              <a:buNone/>
            </a:pPr>
            <a:br>
              <a:rPr lang="de-DE" sz="1350" dirty="0">
                <a:ea typeface="+mn-lt"/>
                <a:cs typeface="+mn-lt"/>
              </a:rPr>
            </a:br>
            <a:endParaRPr lang="de-DE" sz="1350" dirty="0">
              <a:ea typeface="+mn-lt"/>
              <a:cs typeface="+mn-lt"/>
            </a:endParaRPr>
          </a:p>
          <a:p>
            <a:endParaRPr lang="de-DE" sz="1350" dirty="0">
              <a:cs typeface="Calibri"/>
            </a:endParaRPr>
          </a:p>
          <a:p>
            <a:endParaRPr lang="de-DE" sz="1350" dirty="0">
              <a:cs typeface="Calibri"/>
            </a:endParaRPr>
          </a:p>
        </p:txBody>
      </p:sp>
      <p:pic>
        <p:nvPicPr>
          <p:cNvPr id="3" name="Grafik 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35BFC00-58C7-416A-9C4E-C7121959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96" y="2037669"/>
            <a:ext cx="3959607" cy="26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02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6350"/>
            <a:ext cx="7886700" cy="556022"/>
          </a:xfrm>
        </p:spPr>
        <p:txBody>
          <a:bodyPr>
            <a:normAutofit/>
          </a:bodyPr>
          <a:lstStyle/>
          <a:p>
            <a:r>
              <a:rPr lang="de-DE" sz="2400" dirty="0">
                <a:cs typeface="Calibri Light"/>
              </a:rPr>
              <a:t>Open Tasks Dashboard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4885"/>
            <a:ext cx="9144000" cy="3834089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1050" dirty="0">
                <a:ea typeface="+mn-lt"/>
                <a:cs typeface="+mn-lt"/>
              </a:rPr>
              <a:t>Das Open Tasks Dashboard </a:t>
            </a:r>
            <a:r>
              <a:rPr lang="en-US" sz="1050" dirty="0" err="1">
                <a:ea typeface="+mn-lt"/>
                <a:cs typeface="+mn-lt"/>
              </a:rPr>
              <a:t>kann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genutzt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werden</a:t>
            </a:r>
            <a:r>
              <a:rPr lang="en-US" sz="1050" dirty="0">
                <a:ea typeface="+mn-lt"/>
                <a:cs typeface="+mn-lt"/>
              </a:rPr>
              <a:t>, </a:t>
            </a:r>
          </a:p>
          <a:p>
            <a:pPr marL="0" indent="0" algn="ctr">
              <a:buNone/>
            </a:pPr>
            <a:r>
              <a:rPr lang="en-US" sz="1050" dirty="0">
                <a:ea typeface="+mn-lt"/>
                <a:cs typeface="+mn-lt"/>
              </a:rPr>
              <a:t>um </a:t>
            </a:r>
            <a:r>
              <a:rPr lang="en-US" sz="1050" dirty="0" err="1">
                <a:ea typeface="+mn-lt"/>
                <a:cs typeface="+mn-lt"/>
              </a:rPr>
              <a:t>zu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sehen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wie</a:t>
            </a:r>
            <a:r>
              <a:rPr lang="en-US" sz="1050" dirty="0">
                <a:ea typeface="+mn-lt"/>
                <a:cs typeface="+mn-lt"/>
              </a:rPr>
              <a:t> die </a:t>
            </a:r>
            <a:r>
              <a:rPr lang="en-US" sz="1050" dirty="0" err="1">
                <a:ea typeface="+mn-lt"/>
                <a:cs typeface="+mn-lt"/>
              </a:rPr>
              <a:t>offenen</a:t>
            </a:r>
            <a:r>
              <a:rPr lang="en-US" sz="1050" dirty="0">
                <a:ea typeface="+mn-lt"/>
                <a:cs typeface="+mn-lt"/>
              </a:rPr>
              <a:t> Tasks </a:t>
            </a:r>
            <a:r>
              <a:rPr lang="en-US" sz="1050" dirty="0" err="1">
                <a:ea typeface="+mn-lt"/>
                <a:cs typeface="+mn-lt"/>
              </a:rPr>
              <a:t>durch</a:t>
            </a:r>
            <a:r>
              <a:rPr lang="en-US" sz="1050" dirty="0">
                <a:ea typeface="+mn-lt"/>
                <a:cs typeface="+mn-lt"/>
              </a:rPr>
              <a:t> </a:t>
            </a:r>
            <a:r>
              <a:rPr lang="en-US" sz="1050" dirty="0" err="1">
                <a:ea typeface="+mn-lt"/>
                <a:cs typeface="+mn-lt"/>
              </a:rPr>
              <a:t>individuelle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Faktoren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verteilt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sind</a:t>
            </a:r>
            <a:endParaRPr lang="en-US" sz="1050" dirty="0">
              <a:ea typeface="+mn-lt"/>
              <a:cs typeface="+mn-lt"/>
            </a:endParaRPr>
          </a:p>
          <a:p>
            <a:pPr algn="ctr"/>
            <a:endParaRPr lang="en-US" sz="1050" dirty="0">
              <a:ea typeface="+mn-lt"/>
              <a:cs typeface="+mn-lt"/>
            </a:endParaRPr>
          </a:p>
          <a:p>
            <a:pPr algn="ctr"/>
            <a:endParaRPr lang="en-US" sz="1350" dirty="0">
              <a:ea typeface="+mn-lt"/>
              <a:cs typeface="+mn-lt"/>
            </a:endParaRPr>
          </a:p>
          <a:p>
            <a:pPr algn="ctr"/>
            <a:endParaRPr lang="en-US" sz="1350" dirty="0">
              <a:cs typeface="Calibri"/>
            </a:endParaRPr>
          </a:p>
          <a:p>
            <a:pPr algn="ctr"/>
            <a:endParaRPr lang="de-DE" sz="1350" dirty="0">
              <a:cs typeface="Calibri"/>
            </a:endParaRPr>
          </a:p>
          <a:p>
            <a:pPr algn="ctr"/>
            <a:br>
              <a:rPr lang="de-DE" sz="1350" dirty="0">
                <a:ea typeface="+mn-lt"/>
                <a:cs typeface="+mn-lt"/>
              </a:rPr>
            </a:br>
            <a:endParaRPr lang="de-DE" sz="1350" dirty="0">
              <a:ea typeface="+mn-lt"/>
              <a:cs typeface="+mn-lt"/>
            </a:endParaRPr>
          </a:p>
          <a:p>
            <a:pPr algn="ctr"/>
            <a:endParaRPr lang="de-DE" sz="1350" dirty="0">
              <a:cs typeface="Calibri"/>
            </a:endParaRPr>
          </a:p>
          <a:p>
            <a:pPr algn="ctr"/>
            <a:endParaRPr lang="de-DE" sz="1350" dirty="0">
              <a:cs typeface="Calibri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7C1304D-18A1-0441-BB8F-36F1E82F672E}"/>
              </a:ext>
            </a:extLst>
          </p:cNvPr>
          <p:cNvGrpSpPr/>
          <p:nvPr/>
        </p:nvGrpSpPr>
        <p:grpSpPr>
          <a:xfrm>
            <a:off x="2131947" y="1828800"/>
            <a:ext cx="4880106" cy="2790581"/>
            <a:chOff x="1487488" y="1423987"/>
            <a:chExt cx="6249193" cy="3573463"/>
          </a:xfrm>
        </p:grpSpPr>
        <p:pic>
          <p:nvPicPr>
            <p:cNvPr id="4" name="Grafik 4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8F513267-0F3F-420C-94CD-BE38A74B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7488" y="1423988"/>
              <a:ext cx="6113462" cy="3573462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A1D0252-9096-4DFE-8EC2-6164BEB05553}"/>
                </a:ext>
              </a:extLst>
            </p:cNvPr>
            <p:cNvSpPr/>
            <p:nvPr/>
          </p:nvSpPr>
          <p:spPr>
            <a:xfrm>
              <a:off x="3621088" y="1423987"/>
              <a:ext cx="547688" cy="24130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B4F2EEA2-4F03-401F-BAE4-43F25D79A186}"/>
                </a:ext>
              </a:extLst>
            </p:cNvPr>
            <p:cNvGrpSpPr/>
            <p:nvPr/>
          </p:nvGrpSpPr>
          <p:grpSpPr>
            <a:xfrm>
              <a:off x="6191249" y="1869281"/>
              <a:ext cx="1545432" cy="428625"/>
              <a:chOff x="-469900" y="5349875"/>
              <a:chExt cx="1781175" cy="457200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F68D74FC-595B-4B42-8069-63FF86E332D0}"/>
                  </a:ext>
                </a:extLst>
              </p:cNvPr>
              <p:cNvSpPr/>
              <p:nvPr/>
            </p:nvSpPr>
            <p:spPr>
              <a:xfrm>
                <a:off x="53975" y="5349875"/>
                <a:ext cx="12573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/>
                  </a:rPr>
                  <a:t>Wie sind die Tasks innerhalb der Gruppen verteilt?</a:t>
                </a:r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FBF94B66-AE2C-4673-9374-1AE3FC80373A}"/>
                  </a:ext>
                </a:extLst>
              </p:cNvPr>
              <p:cNvCxnSpPr/>
              <p:nvPr/>
            </p:nvCxnSpPr>
            <p:spPr>
              <a:xfrm flipH="1">
                <a:off x="-469900" y="5581650"/>
                <a:ext cx="527050" cy="6350"/>
              </a:xfrm>
              <a:prstGeom prst="straightConnector1">
                <a:avLst/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4429EFF-BC9F-455B-93E2-1952443F443B}"/>
                </a:ext>
              </a:extLst>
            </p:cNvPr>
            <p:cNvGrpSpPr/>
            <p:nvPr/>
          </p:nvGrpSpPr>
          <p:grpSpPr>
            <a:xfrm>
              <a:off x="3000374" y="1874043"/>
              <a:ext cx="1545432" cy="428625"/>
              <a:chOff x="-469900" y="5349875"/>
              <a:chExt cx="1781175" cy="457200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0202C9F5-B11B-49F8-878F-E7F5E776D4E8}"/>
                  </a:ext>
                </a:extLst>
              </p:cNvPr>
              <p:cNvSpPr/>
              <p:nvPr/>
            </p:nvSpPr>
            <p:spPr>
              <a:xfrm>
                <a:off x="53975" y="5349875"/>
                <a:ext cx="12573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/>
                  </a:rPr>
                  <a:t>Wie sind die Tasks allgemein verteilt?</a:t>
                </a:r>
              </a:p>
            </p:txBody>
          </p: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7826AC68-36D7-4C2E-9618-DCA6D33811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69900" y="5581650"/>
                <a:ext cx="527050" cy="6350"/>
              </a:xfrm>
              <a:prstGeom prst="straightConnector1">
                <a:avLst/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C28E99E8-4703-4E7D-BE35-3FEF0BF54B73}"/>
                </a:ext>
              </a:extLst>
            </p:cNvPr>
            <p:cNvGrpSpPr/>
            <p:nvPr/>
          </p:nvGrpSpPr>
          <p:grpSpPr>
            <a:xfrm>
              <a:off x="3000374" y="3469481"/>
              <a:ext cx="1545432" cy="428625"/>
              <a:chOff x="-469900" y="5349875"/>
              <a:chExt cx="1781175" cy="457200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02B9C16E-3711-4C02-BD75-BED69CCE59C9}"/>
                  </a:ext>
                </a:extLst>
              </p:cNvPr>
              <p:cNvSpPr/>
              <p:nvPr/>
            </p:nvSpPr>
            <p:spPr>
              <a:xfrm>
                <a:off x="53975" y="5349875"/>
                <a:ext cx="12573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/>
                  </a:rPr>
                  <a:t>Filtern nach spezifischen Tasks.</a:t>
                </a:r>
                <a:endParaRPr lang="de-DE" sz="105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474E65A7-3ADB-4BDC-BD11-9CB924FAB0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69900" y="5581650"/>
                <a:ext cx="527050" cy="6350"/>
              </a:xfrm>
              <a:prstGeom prst="straightConnector1">
                <a:avLst/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150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 err="1">
                <a:cs typeface="Calibri Light"/>
              </a:rPr>
              <a:t>Camunda</a:t>
            </a:r>
            <a:r>
              <a:rPr lang="de-DE" sz="4000" dirty="0">
                <a:cs typeface="Calibri Light"/>
              </a:rPr>
              <a:t> </a:t>
            </a:r>
            <a:r>
              <a:rPr lang="de-DE" sz="4000" dirty="0" err="1">
                <a:cs typeface="Calibri Light"/>
              </a:rPr>
              <a:t>Tasklist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Komponenten und Funktionen </a:t>
            </a:r>
          </a:p>
        </p:txBody>
      </p:sp>
    </p:spTree>
    <p:extLst>
      <p:ext uri="{BB962C8B-B14F-4D97-AF65-F5344CB8AC3E}">
        <p14:creationId xmlns:p14="http://schemas.microsoft.com/office/powerpoint/2010/main" val="1751520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98468"/>
            <a:ext cx="7886700" cy="556022"/>
          </a:xfrm>
        </p:spPr>
        <p:txBody>
          <a:bodyPr>
            <a:normAutofit/>
          </a:bodyPr>
          <a:lstStyle/>
          <a:p>
            <a:r>
              <a:rPr lang="de-DE" sz="2400" dirty="0" err="1">
                <a:cs typeface="Calibri Light"/>
              </a:rPr>
              <a:t>Tasklist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8170"/>
            <a:ext cx="9144000" cy="393080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1050" dirty="0">
                <a:ea typeface="+mn-lt"/>
                <a:cs typeface="+mn-lt"/>
              </a:rPr>
              <a:t>Auf dem Dashboard der </a:t>
            </a:r>
            <a:r>
              <a:rPr lang="en-US" sz="1050" dirty="0" err="1">
                <a:ea typeface="+mn-lt"/>
                <a:cs typeface="+mn-lt"/>
              </a:rPr>
              <a:t>Tasklist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kann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eine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Übersicht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über</a:t>
            </a:r>
            <a:r>
              <a:rPr lang="en-US" sz="1050" dirty="0">
                <a:ea typeface="+mn-lt"/>
                <a:cs typeface="+mn-lt"/>
              </a:rPr>
              <a:t> </a:t>
            </a:r>
          </a:p>
          <a:p>
            <a:pPr marL="0" indent="0" algn="ctr">
              <a:buNone/>
            </a:pPr>
            <a:r>
              <a:rPr lang="en-US" sz="1050" dirty="0">
                <a:ea typeface="+mn-lt"/>
                <a:cs typeface="+mn-lt"/>
              </a:rPr>
              <a:t>die </a:t>
            </a:r>
            <a:r>
              <a:rPr lang="en-US" sz="1050" dirty="0" err="1">
                <a:ea typeface="+mn-lt"/>
                <a:cs typeface="+mn-lt"/>
              </a:rPr>
              <a:t>ausstehenden</a:t>
            </a:r>
            <a:r>
              <a:rPr lang="en-US" sz="1050" dirty="0">
                <a:ea typeface="+mn-lt"/>
                <a:cs typeface="+mn-lt"/>
              </a:rPr>
              <a:t> Tasks </a:t>
            </a:r>
            <a:r>
              <a:rPr lang="en-US" sz="1050" dirty="0" err="1">
                <a:ea typeface="+mn-lt"/>
                <a:cs typeface="+mn-lt"/>
              </a:rPr>
              <a:t>erhalten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werden</a:t>
            </a:r>
            <a:endParaRPr lang="en-US" sz="1050" dirty="0">
              <a:ea typeface="+mn-lt"/>
              <a:cs typeface="+mn-lt"/>
            </a:endParaRPr>
          </a:p>
          <a:p>
            <a:endParaRPr lang="en-US" sz="105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350" dirty="0">
              <a:ea typeface="+mn-lt"/>
              <a:cs typeface="+mn-lt"/>
            </a:endParaRPr>
          </a:p>
          <a:p>
            <a:endParaRPr lang="en-US" sz="1350" dirty="0">
              <a:cs typeface="Calibri"/>
            </a:endParaRPr>
          </a:p>
          <a:p>
            <a:endParaRPr lang="de-DE" sz="1350" dirty="0">
              <a:cs typeface="Calibri"/>
            </a:endParaRPr>
          </a:p>
          <a:p>
            <a:pPr marL="0" indent="0">
              <a:buNone/>
            </a:pPr>
            <a:br>
              <a:rPr lang="de-DE" sz="1350" dirty="0">
                <a:ea typeface="+mn-lt"/>
                <a:cs typeface="+mn-lt"/>
              </a:rPr>
            </a:br>
            <a:endParaRPr lang="de-DE" sz="1350" dirty="0">
              <a:ea typeface="+mn-lt"/>
              <a:cs typeface="+mn-lt"/>
            </a:endParaRPr>
          </a:p>
          <a:p>
            <a:endParaRPr lang="de-DE" sz="1350" dirty="0">
              <a:cs typeface="Calibri"/>
            </a:endParaRPr>
          </a:p>
          <a:p>
            <a:endParaRPr lang="de-DE" sz="1350" dirty="0">
              <a:cs typeface="Calibri"/>
            </a:endParaRPr>
          </a:p>
        </p:txBody>
      </p:sp>
      <p:pic>
        <p:nvPicPr>
          <p:cNvPr id="3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CFDD3AE-1087-4E4B-A5FD-38B993A5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25" y="1682544"/>
            <a:ext cx="4711749" cy="26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1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1806"/>
            <a:ext cx="7886700" cy="556022"/>
          </a:xfrm>
        </p:spPr>
        <p:txBody>
          <a:bodyPr>
            <a:normAutofit/>
          </a:bodyPr>
          <a:lstStyle/>
          <a:p>
            <a:r>
              <a:rPr lang="de-DE" sz="1800" dirty="0">
                <a:cs typeface="Calibri Light"/>
              </a:rPr>
              <a:t>Wichtige Komponenten der </a:t>
            </a:r>
            <a:r>
              <a:rPr lang="de-DE" sz="1800" dirty="0" err="1">
                <a:cs typeface="Calibri Light"/>
              </a:rPr>
              <a:t>Tasklist</a:t>
            </a:r>
            <a:endParaRPr lang="de-DE" sz="3600" dirty="0" err="1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B097596-455F-EB4E-84F6-2CFF541EC9C6}"/>
              </a:ext>
            </a:extLst>
          </p:cNvPr>
          <p:cNvGrpSpPr/>
          <p:nvPr/>
        </p:nvGrpSpPr>
        <p:grpSpPr>
          <a:xfrm>
            <a:off x="1851896" y="1142056"/>
            <a:ext cx="3111012" cy="1478565"/>
            <a:chOff x="1233487" y="826897"/>
            <a:chExt cx="3274219" cy="1556132"/>
          </a:xfrm>
        </p:grpSpPr>
        <p:pic>
          <p:nvPicPr>
            <p:cNvPr id="6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323BCD9-A6E4-4ABC-A9E0-2517770EF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487" y="826897"/>
              <a:ext cx="2500313" cy="1556132"/>
            </a:xfrm>
            <a:prstGeom prst="rect">
              <a:avLst/>
            </a:prstGeom>
          </p:spPr>
        </p:pic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4C27B3F-A4CB-45A2-A2D6-33489F0AAFF1}"/>
                </a:ext>
              </a:extLst>
            </p:cNvPr>
            <p:cNvGrpSpPr/>
            <p:nvPr/>
          </p:nvGrpSpPr>
          <p:grpSpPr>
            <a:xfrm>
              <a:off x="2962274" y="1288256"/>
              <a:ext cx="1545432" cy="428625"/>
              <a:chOff x="-469900" y="5349875"/>
              <a:chExt cx="1781175" cy="457200"/>
            </a:xfrm>
          </p:grpSpPr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DEDA724-F5DE-4CF4-B9FA-BE492E22D500}"/>
                  </a:ext>
                </a:extLst>
              </p:cNvPr>
              <p:cNvSpPr/>
              <p:nvPr/>
            </p:nvSpPr>
            <p:spPr>
              <a:xfrm>
                <a:off x="53975" y="5349875"/>
                <a:ext cx="12573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/>
                  </a:rPr>
                  <a:t>Prozess starten</a:t>
                </a:r>
                <a:endParaRPr lang="de-DE" sz="1050" dirty="0"/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DB013E42-5EA2-4A7F-B1EF-AADE0FD2B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69900" y="5581650"/>
                <a:ext cx="527050" cy="6350"/>
              </a:xfrm>
              <a:prstGeom prst="straightConnector1">
                <a:avLst/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0498EFC-6471-5446-9466-09CF95DAA134}"/>
              </a:ext>
            </a:extLst>
          </p:cNvPr>
          <p:cNvGrpSpPr/>
          <p:nvPr/>
        </p:nvGrpSpPr>
        <p:grpSpPr>
          <a:xfrm>
            <a:off x="5316875" y="1188282"/>
            <a:ext cx="3641172" cy="1422865"/>
            <a:chOff x="4838700" y="825048"/>
            <a:chExt cx="4064793" cy="1588404"/>
          </a:xfrm>
        </p:grpSpPr>
        <p:pic>
          <p:nvPicPr>
            <p:cNvPr id="7" name="Grafik 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0DD4AFF7-D753-4509-A074-A067B5E0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8700" y="825048"/>
              <a:ext cx="3190875" cy="1588404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7C95FDF-6471-4DDF-A990-4064867C92B5}"/>
                </a:ext>
              </a:extLst>
            </p:cNvPr>
            <p:cNvGrpSpPr/>
            <p:nvPr/>
          </p:nvGrpSpPr>
          <p:grpSpPr>
            <a:xfrm>
              <a:off x="7358061" y="1288255"/>
              <a:ext cx="1545432" cy="428625"/>
              <a:chOff x="-469900" y="5349875"/>
              <a:chExt cx="1781175" cy="457200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2434DE2-0097-41B0-8E68-2C8B846F9B18}"/>
                  </a:ext>
                </a:extLst>
              </p:cNvPr>
              <p:cNvSpPr/>
              <p:nvPr/>
            </p:nvSpPr>
            <p:spPr>
              <a:xfrm>
                <a:off x="53975" y="5349875"/>
                <a:ext cx="12573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/>
                  </a:rPr>
                  <a:t>Task erstellen</a:t>
                </a:r>
                <a:endParaRPr lang="de-DE" sz="105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70F92D3D-5EEF-436A-8C61-B77CD50260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69900" y="5581650"/>
                <a:ext cx="527050" cy="6350"/>
              </a:xfrm>
              <a:prstGeom prst="straightConnector1">
                <a:avLst/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CD26F60-98F5-1D4D-B341-07F08E1E332C}"/>
              </a:ext>
            </a:extLst>
          </p:cNvPr>
          <p:cNvGrpSpPr/>
          <p:nvPr/>
        </p:nvGrpSpPr>
        <p:grpSpPr>
          <a:xfrm>
            <a:off x="1351524" y="2783229"/>
            <a:ext cx="3133175" cy="1834285"/>
            <a:chOff x="630238" y="2569704"/>
            <a:chExt cx="3839368" cy="2166268"/>
          </a:xfrm>
        </p:grpSpPr>
        <p:pic>
          <p:nvPicPr>
            <p:cNvPr id="4" name="Grafik 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1EBB46E0-4CA3-454B-93E8-F612A071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238" y="2569704"/>
              <a:ext cx="3709988" cy="2166268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4622A4A-D112-4BC5-9C31-01EC450B1E86}"/>
                </a:ext>
              </a:extLst>
            </p:cNvPr>
            <p:cNvGrpSpPr/>
            <p:nvPr/>
          </p:nvGrpSpPr>
          <p:grpSpPr>
            <a:xfrm>
              <a:off x="2924174" y="3436142"/>
              <a:ext cx="1545432" cy="428625"/>
              <a:chOff x="-469900" y="5349875"/>
              <a:chExt cx="1781175" cy="457200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32CBD5B-D062-43EE-987D-7FDF2281DF3D}"/>
                  </a:ext>
                </a:extLst>
              </p:cNvPr>
              <p:cNvSpPr/>
              <p:nvPr/>
            </p:nvSpPr>
            <p:spPr>
              <a:xfrm>
                <a:off x="53975" y="5349875"/>
                <a:ext cx="12573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/>
                  </a:rPr>
                  <a:t>Ergebnisse filtern</a:t>
                </a:r>
                <a:endParaRPr lang="de-DE" sz="105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EA0C5C15-F3DF-40EB-A385-6C1449B0EC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69900" y="5581650"/>
                <a:ext cx="527050" cy="6350"/>
              </a:xfrm>
              <a:prstGeom prst="straightConnector1">
                <a:avLst/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520CF58-298B-084F-8865-031B39E457E7}"/>
              </a:ext>
            </a:extLst>
          </p:cNvPr>
          <p:cNvGrpSpPr/>
          <p:nvPr/>
        </p:nvGrpSpPr>
        <p:grpSpPr>
          <a:xfrm>
            <a:off x="5163852" y="2718339"/>
            <a:ext cx="3892225" cy="1899175"/>
            <a:chOff x="4572000" y="2570864"/>
            <a:chExt cx="4493418" cy="2192522"/>
          </a:xfrm>
        </p:grpSpPr>
        <p:pic>
          <p:nvPicPr>
            <p:cNvPr id="9" name="Grafik 9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2FA8020B-7140-4977-ADFC-9A29F458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570864"/>
              <a:ext cx="3719513" cy="2192522"/>
            </a:xfrm>
            <a:prstGeom prst="rect">
              <a:avLst/>
            </a:prstGeom>
          </p:spPr>
        </p:pic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9D03E1EE-7386-4A65-AD60-65D6825073C7}"/>
                </a:ext>
              </a:extLst>
            </p:cNvPr>
            <p:cNvGrpSpPr/>
            <p:nvPr/>
          </p:nvGrpSpPr>
          <p:grpSpPr>
            <a:xfrm>
              <a:off x="7519986" y="3450432"/>
              <a:ext cx="1545432" cy="428625"/>
              <a:chOff x="-469900" y="5349877"/>
              <a:chExt cx="1781175" cy="457200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3256777-ABB1-49F3-90E0-23FE193284BB}"/>
                  </a:ext>
                </a:extLst>
              </p:cNvPr>
              <p:cNvSpPr/>
              <p:nvPr/>
            </p:nvSpPr>
            <p:spPr>
              <a:xfrm>
                <a:off x="53975" y="5349877"/>
                <a:ext cx="1257300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/>
                  </a:rPr>
                  <a:t>Suche, Task View und Task Details</a:t>
                </a:r>
                <a:endParaRPr lang="de-DE" sz="105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442E4E08-4AE7-4153-AB0B-B498BB4098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469900" y="5581650"/>
                <a:ext cx="527050" cy="6350"/>
              </a:xfrm>
              <a:prstGeom prst="straightConnector1">
                <a:avLst/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4922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Was ist BPMN 2.0?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2065055" y="1246998"/>
            <a:ext cx="5013882" cy="13247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57651">
              <a:spcBef>
                <a:spcPts val="503"/>
              </a:spcBef>
              <a:buClr>
                <a:srgbClr val="009B91"/>
              </a:buClr>
              <a:tabLst>
                <a:tab pos="266224" algn="l"/>
                <a:tab pos="267176" algn="l"/>
              </a:tabLst>
            </a:pPr>
            <a:r>
              <a:rPr lang="de-DE" sz="1600" spc="-4" dirty="0">
                <a:latin typeface="Lucida Sans"/>
                <a:cs typeface="Lucida Sans"/>
              </a:rPr>
              <a:t>Business </a:t>
            </a:r>
            <a:r>
              <a:rPr lang="de-DE" sz="1600" spc="-4" dirty="0" err="1">
                <a:latin typeface="Lucida Sans"/>
                <a:cs typeface="Lucida Sans"/>
              </a:rPr>
              <a:t>Process</a:t>
            </a:r>
            <a:r>
              <a:rPr lang="de-DE" sz="1600" spc="-4" dirty="0">
                <a:latin typeface="Lucida Sans"/>
                <a:cs typeface="Lucida Sans"/>
              </a:rPr>
              <a:t> </a:t>
            </a:r>
            <a:r>
              <a:rPr lang="de-DE" sz="1600" dirty="0">
                <a:latin typeface="Lucida Sans"/>
                <a:cs typeface="Lucida Sans"/>
              </a:rPr>
              <a:t>Model </a:t>
            </a:r>
            <a:r>
              <a:rPr lang="de-DE" sz="1600" spc="4" dirty="0" err="1">
                <a:latin typeface="Lucida Sans"/>
                <a:cs typeface="Lucida Sans"/>
              </a:rPr>
              <a:t>and</a:t>
            </a:r>
            <a:r>
              <a:rPr lang="de-DE" sz="1600" spc="-8" dirty="0">
                <a:latin typeface="Lucida Sans"/>
                <a:cs typeface="Lucida Sans"/>
              </a:rPr>
              <a:t> </a:t>
            </a:r>
            <a:r>
              <a:rPr lang="de-DE" sz="1600" spc="-4" dirty="0">
                <a:latin typeface="Lucida Sans"/>
                <a:cs typeface="Lucida Sans"/>
              </a:rPr>
              <a:t>Notation</a:t>
            </a:r>
            <a:endParaRPr lang="de-DE" sz="1600" dirty="0">
              <a:latin typeface="Lucida Sans"/>
              <a:cs typeface="Lucida Sans"/>
            </a:endParaRPr>
          </a:p>
          <a:p>
            <a:pPr marL="266700" indent="-257651">
              <a:spcBef>
                <a:spcPts val="435"/>
              </a:spcBef>
              <a:buClr>
                <a:srgbClr val="009B91"/>
              </a:buClr>
              <a:tabLst>
                <a:tab pos="266224" algn="l"/>
                <a:tab pos="267176" algn="l"/>
              </a:tabLst>
            </a:pPr>
            <a:r>
              <a:rPr lang="de-DE" sz="1600" dirty="0">
                <a:latin typeface="Lucida Sans"/>
                <a:cs typeface="Lucida Sans"/>
              </a:rPr>
              <a:t>Standard der </a:t>
            </a:r>
            <a:r>
              <a:rPr lang="de-DE" sz="1600" dirty="0" err="1">
                <a:latin typeface="Lucida Sans"/>
                <a:cs typeface="Lucida Sans"/>
              </a:rPr>
              <a:t>Object</a:t>
            </a:r>
            <a:r>
              <a:rPr lang="de-DE" sz="1600" dirty="0">
                <a:latin typeface="Lucida Sans"/>
                <a:cs typeface="Lucida Sans"/>
              </a:rPr>
              <a:t> Management </a:t>
            </a:r>
            <a:r>
              <a:rPr lang="de-DE" sz="1600" spc="-4" dirty="0">
                <a:latin typeface="Lucida Sans"/>
                <a:cs typeface="Lucida Sans"/>
              </a:rPr>
              <a:t>Group</a:t>
            </a:r>
            <a:r>
              <a:rPr lang="de-DE" sz="1600" spc="-75" dirty="0">
                <a:latin typeface="Lucida Sans"/>
                <a:cs typeface="Lucida Sans"/>
              </a:rPr>
              <a:t> </a:t>
            </a:r>
            <a:r>
              <a:rPr lang="de-DE" sz="1600" spc="-4" dirty="0">
                <a:latin typeface="Lucida Sans"/>
                <a:cs typeface="Lucida Sans"/>
              </a:rPr>
              <a:t>(OMG)</a:t>
            </a:r>
            <a:endParaRPr lang="de-DE" sz="1600" dirty="0">
              <a:latin typeface="Lucida Sans"/>
              <a:cs typeface="Lucida Sans"/>
            </a:endParaRPr>
          </a:p>
          <a:p>
            <a:pPr marL="266700" indent="-257651">
              <a:spcBef>
                <a:spcPts val="431"/>
              </a:spcBef>
              <a:buClr>
                <a:srgbClr val="009B91"/>
              </a:buClr>
              <a:tabLst>
                <a:tab pos="266224" algn="l"/>
                <a:tab pos="267176" algn="l"/>
              </a:tabLst>
            </a:pPr>
            <a:r>
              <a:rPr lang="de-DE" sz="1600" dirty="0">
                <a:latin typeface="Lucida Sans"/>
                <a:cs typeface="Lucida Sans"/>
              </a:rPr>
              <a:t>Seit Dezember </a:t>
            </a:r>
            <a:r>
              <a:rPr lang="de-DE" sz="1600" spc="-8" dirty="0">
                <a:latin typeface="Lucida Sans"/>
                <a:cs typeface="Lucida Sans"/>
              </a:rPr>
              <a:t>2013 </a:t>
            </a:r>
            <a:r>
              <a:rPr lang="de-DE" sz="1600" b="1" i="1" spc="-4" dirty="0">
                <a:latin typeface="Lucida Sans"/>
                <a:cs typeface="Lucida Sans"/>
              </a:rPr>
              <a:t>ISO/IEC </a:t>
            </a:r>
            <a:r>
              <a:rPr lang="de-DE" sz="1600" b="1" i="1" dirty="0">
                <a:latin typeface="Lucida Sans"/>
                <a:cs typeface="Lucida Sans"/>
              </a:rPr>
              <a:t>19510</a:t>
            </a:r>
            <a:r>
              <a:rPr lang="de-DE" sz="1600" b="1" i="1" spc="-38" dirty="0">
                <a:latin typeface="Lucida Sans"/>
                <a:cs typeface="Lucida Sans"/>
              </a:rPr>
              <a:t> </a:t>
            </a:r>
            <a:r>
              <a:rPr lang="de-DE" sz="1600" dirty="0">
                <a:latin typeface="Lucida Sans"/>
                <a:cs typeface="Lucida Sans"/>
              </a:rPr>
              <a:t>Standard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081081E-AEA8-5546-8D68-575E5F8A8F6A}"/>
              </a:ext>
            </a:extLst>
          </p:cNvPr>
          <p:cNvSpPr txBox="1">
            <a:spLocks/>
          </p:cNvSpPr>
          <p:nvPr/>
        </p:nvSpPr>
        <p:spPr>
          <a:xfrm>
            <a:off x="2065055" y="2735829"/>
            <a:ext cx="5013882" cy="13247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57651">
              <a:spcBef>
                <a:spcPts val="503"/>
              </a:spcBef>
              <a:buClr>
                <a:srgbClr val="009B91"/>
              </a:buClr>
              <a:tabLst>
                <a:tab pos="266224" algn="l"/>
                <a:tab pos="267176" algn="l"/>
              </a:tabLst>
            </a:pPr>
            <a:r>
              <a:rPr lang="de-DE" sz="1600" spc="-4" dirty="0">
                <a:latin typeface="Lucida Sans"/>
                <a:cs typeface="Lucida Sans"/>
              </a:rPr>
              <a:t>Ziele von BPMN:</a:t>
            </a:r>
          </a:p>
          <a:p>
            <a:pPr marL="666750" lvl="1" indent="-257651">
              <a:spcBef>
                <a:spcPts val="503"/>
              </a:spcBef>
              <a:buClr>
                <a:srgbClr val="009B91"/>
              </a:buClr>
              <a:tabLst>
                <a:tab pos="266224" algn="l"/>
                <a:tab pos="267176" algn="l"/>
              </a:tabLst>
            </a:pPr>
            <a:r>
              <a:rPr lang="de-DE" sz="1200" spc="-4" dirty="0">
                <a:latin typeface="Lucida Sans"/>
                <a:cs typeface="Lucida Sans"/>
              </a:rPr>
              <a:t>Verständliche </a:t>
            </a:r>
            <a:r>
              <a:rPr lang="de-DE" sz="1200" dirty="0">
                <a:latin typeface="Lucida Sans"/>
                <a:cs typeface="Lucida Sans"/>
              </a:rPr>
              <a:t>Notation </a:t>
            </a:r>
            <a:r>
              <a:rPr lang="de-DE" sz="1200" spc="-8" dirty="0">
                <a:latin typeface="Lucida Sans"/>
                <a:cs typeface="Lucida Sans"/>
              </a:rPr>
              <a:t>für </a:t>
            </a:r>
            <a:r>
              <a:rPr lang="de-DE" sz="1200" spc="-4" dirty="0">
                <a:latin typeface="Lucida Sans"/>
                <a:cs typeface="Lucida Sans"/>
              </a:rPr>
              <a:t>alle Prozessbeteiligten  (Business-</a:t>
            </a:r>
            <a:r>
              <a:rPr lang="de-DE" sz="1200" spc="-4" dirty="0" err="1">
                <a:latin typeface="Lucida Sans"/>
                <a:cs typeface="Lucida Sans"/>
              </a:rPr>
              <a:t>Analysts</a:t>
            </a:r>
            <a:r>
              <a:rPr lang="de-DE" sz="1200" spc="-4" dirty="0">
                <a:latin typeface="Lucida Sans"/>
                <a:cs typeface="Lucida Sans"/>
              </a:rPr>
              <a:t>, </a:t>
            </a:r>
            <a:r>
              <a:rPr lang="de-DE" sz="1200" dirty="0">
                <a:latin typeface="Lucida Sans"/>
                <a:cs typeface="Lucida Sans"/>
              </a:rPr>
              <a:t>Anwender,</a:t>
            </a:r>
            <a:r>
              <a:rPr lang="de-DE" sz="1200" spc="-34" dirty="0">
                <a:latin typeface="Lucida Sans"/>
                <a:cs typeface="Lucida Sans"/>
              </a:rPr>
              <a:t> </a:t>
            </a:r>
            <a:r>
              <a:rPr lang="de-DE" sz="1200" spc="-4" dirty="0">
                <a:latin typeface="Lucida Sans"/>
                <a:cs typeface="Lucida Sans"/>
              </a:rPr>
              <a:t>Entwickler)</a:t>
            </a:r>
          </a:p>
          <a:p>
            <a:pPr marL="666750" lvl="1" indent="-257651">
              <a:spcBef>
                <a:spcPts val="503"/>
              </a:spcBef>
              <a:buClr>
                <a:srgbClr val="009B91"/>
              </a:buClr>
              <a:tabLst>
                <a:tab pos="266224" algn="l"/>
                <a:tab pos="267176" algn="l"/>
              </a:tabLst>
            </a:pPr>
            <a:r>
              <a:rPr lang="de-DE" sz="1200" dirty="0">
                <a:latin typeface="Lucida Sans"/>
                <a:cs typeface="Lucida Sans"/>
              </a:rPr>
              <a:t>Standardisierte Brücke zwischen Geschäftsprozessdesign und -implementierung</a:t>
            </a:r>
          </a:p>
          <a:p>
            <a:pPr marL="666750" lvl="1" indent="-257651">
              <a:spcBef>
                <a:spcPts val="503"/>
              </a:spcBef>
              <a:buClr>
                <a:srgbClr val="009B91"/>
              </a:buClr>
              <a:tabLst>
                <a:tab pos="266224" algn="l"/>
                <a:tab pos="267176" algn="l"/>
              </a:tabLst>
            </a:pPr>
            <a:endParaRPr lang="de-DE" sz="12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369309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9515"/>
            <a:ext cx="7886700" cy="556022"/>
          </a:xfrm>
        </p:spPr>
        <p:txBody>
          <a:bodyPr>
            <a:normAutofit/>
          </a:bodyPr>
          <a:lstStyle/>
          <a:p>
            <a:r>
              <a:rPr lang="de-DE" sz="2400" dirty="0">
                <a:cs typeface="Calibri Light"/>
              </a:rPr>
              <a:t>User </a:t>
            </a:r>
            <a:r>
              <a:rPr lang="de-DE" sz="2400" dirty="0" err="1">
                <a:cs typeface="Calibri Light"/>
              </a:rPr>
              <a:t>Assignment</a:t>
            </a:r>
            <a:endParaRPr lang="de-DE" sz="2400" dirty="0">
              <a:cs typeface="Calibri Light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786" y="1222131"/>
            <a:ext cx="5783025" cy="3886842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1050" dirty="0" err="1">
                <a:ea typeface="+mn-lt"/>
                <a:cs typeface="+mn-lt"/>
              </a:rPr>
              <a:t>Damit</a:t>
            </a:r>
            <a:r>
              <a:rPr lang="en-US" sz="1050" dirty="0">
                <a:ea typeface="+mn-lt"/>
                <a:cs typeface="+mn-lt"/>
              </a:rPr>
              <a:t> die User </a:t>
            </a:r>
            <a:r>
              <a:rPr lang="en-US" sz="1050" dirty="0" err="1">
                <a:ea typeface="+mn-lt"/>
                <a:cs typeface="+mn-lt"/>
              </a:rPr>
              <a:t>wissen</a:t>
            </a:r>
            <a:r>
              <a:rPr lang="en-US" sz="1050" dirty="0">
                <a:ea typeface="+mn-lt"/>
                <a:cs typeface="+mn-lt"/>
              </a:rPr>
              <a:t>, an </a:t>
            </a:r>
            <a:r>
              <a:rPr lang="en-US" sz="1050" dirty="0" err="1">
                <a:ea typeface="+mn-lt"/>
                <a:cs typeface="+mn-lt"/>
              </a:rPr>
              <a:t>welchen</a:t>
            </a:r>
            <a:r>
              <a:rPr lang="en-US" sz="1050" dirty="0">
                <a:ea typeface="+mn-lt"/>
                <a:cs typeface="+mn-lt"/>
              </a:rPr>
              <a:t> Tasks </a:t>
            </a:r>
            <a:r>
              <a:rPr lang="en-US" sz="1050" dirty="0" err="1">
                <a:ea typeface="+mn-lt"/>
                <a:cs typeface="+mn-lt"/>
              </a:rPr>
              <a:t>sie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arbeiten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müssen</a:t>
            </a:r>
            <a:r>
              <a:rPr lang="en-US" sz="1050" dirty="0">
                <a:ea typeface="+mn-lt"/>
                <a:cs typeface="+mn-lt"/>
              </a:rPr>
              <a:t>, </a:t>
            </a:r>
            <a:r>
              <a:rPr lang="en-US" sz="1050" dirty="0" err="1">
                <a:ea typeface="+mn-lt"/>
                <a:cs typeface="+mn-lt"/>
              </a:rPr>
              <a:t>müssen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diese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entsprechend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zugewiesen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werden</a:t>
            </a:r>
            <a:r>
              <a:rPr lang="en-US" sz="1050" dirty="0">
                <a:ea typeface="+mn-lt"/>
                <a:cs typeface="+mn-lt"/>
              </a:rPr>
              <a:t>, </a:t>
            </a:r>
            <a:r>
              <a:rPr lang="en-US" sz="1050" dirty="0" err="1">
                <a:ea typeface="+mn-lt"/>
                <a:cs typeface="+mn-lt"/>
              </a:rPr>
              <a:t>damit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diese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einfacher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auffindbar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dirty="0" err="1">
                <a:ea typeface="+mn-lt"/>
                <a:cs typeface="+mn-lt"/>
              </a:rPr>
              <a:t>sind</a:t>
            </a:r>
            <a:endParaRPr lang="de-DE" dirty="0" err="1"/>
          </a:p>
          <a:p>
            <a:endParaRPr lang="en-US" sz="105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350" dirty="0">
              <a:ea typeface="+mn-lt"/>
              <a:cs typeface="+mn-lt"/>
            </a:endParaRPr>
          </a:p>
          <a:p>
            <a:endParaRPr lang="en-US" sz="1350" dirty="0">
              <a:cs typeface="Calibri"/>
            </a:endParaRPr>
          </a:p>
          <a:p>
            <a:endParaRPr lang="de-DE" sz="1350" dirty="0">
              <a:cs typeface="Calibri"/>
            </a:endParaRPr>
          </a:p>
          <a:p>
            <a:pPr marL="0" indent="0">
              <a:buNone/>
            </a:pPr>
            <a:br>
              <a:rPr lang="de-DE" sz="1350" dirty="0">
                <a:ea typeface="+mn-lt"/>
                <a:cs typeface="+mn-lt"/>
              </a:rPr>
            </a:br>
            <a:endParaRPr lang="de-DE" sz="1350" dirty="0">
              <a:ea typeface="+mn-lt"/>
              <a:cs typeface="+mn-lt"/>
            </a:endParaRPr>
          </a:p>
          <a:p>
            <a:endParaRPr lang="de-DE" sz="1350" dirty="0">
              <a:cs typeface="Calibri"/>
            </a:endParaRPr>
          </a:p>
          <a:p>
            <a:endParaRPr lang="de-DE" sz="1350" dirty="0">
              <a:cs typeface="Calibri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54F12C-7603-6441-86FE-1D5277090240}"/>
              </a:ext>
            </a:extLst>
          </p:cNvPr>
          <p:cNvGrpSpPr/>
          <p:nvPr/>
        </p:nvGrpSpPr>
        <p:grpSpPr>
          <a:xfrm>
            <a:off x="1737847" y="1626577"/>
            <a:ext cx="5668306" cy="3037408"/>
            <a:chOff x="1296989" y="1357271"/>
            <a:chExt cx="6548257" cy="3508937"/>
          </a:xfrm>
        </p:grpSpPr>
        <p:pic>
          <p:nvPicPr>
            <p:cNvPr id="4" name="Grafik 4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332918B-7919-4D07-BE63-86E7A196D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6989" y="1357271"/>
              <a:ext cx="6548257" cy="3508937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AFF4FFAE-6F28-4798-9578-E1C09A3279E1}"/>
                </a:ext>
              </a:extLst>
            </p:cNvPr>
            <p:cNvSpPr/>
            <p:nvPr/>
          </p:nvSpPr>
          <p:spPr>
            <a:xfrm>
              <a:off x="6573837" y="2895600"/>
              <a:ext cx="1265238" cy="155416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</p:grpSp>
    </p:spTree>
    <p:extLst>
      <p:ext uri="{BB962C8B-B14F-4D97-AF65-F5344CB8AC3E}">
        <p14:creationId xmlns:p14="http://schemas.microsoft.com/office/powerpoint/2010/main" val="877470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B59C5-5E2D-4AA6-932D-18689404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92016"/>
            <a:ext cx="7886700" cy="556022"/>
          </a:xfrm>
        </p:spPr>
        <p:txBody>
          <a:bodyPr>
            <a:normAutofit/>
          </a:bodyPr>
          <a:lstStyle/>
          <a:p>
            <a:r>
              <a:rPr lang="de-DE" sz="2400" dirty="0">
                <a:cs typeface="Calibri Light"/>
              </a:rPr>
              <a:t>Task Lifecycle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04532C3-A49D-4966-AED8-1D8442094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5900"/>
            <a:ext cx="9231923" cy="362307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1050" dirty="0">
                <a:cs typeface="Calibri"/>
              </a:rPr>
              <a:t>Task Lifecycle </a:t>
            </a:r>
            <a:r>
              <a:rPr lang="en-US" sz="1050" dirty="0" err="1">
                <a:cs typeface="Calibri"/>
              </a:rPr>
              <a:t>zeigt</a:t>
            </a:r>
            <a:r>
              <a:rPr lang="en-US" sz="1050" dirty="0">
                <a:cs typeface="Calibri"/>
              </a:rPr>
              <a:t> an, </a:t>
            </a:r>
            <a:r>
              <a:rPr lang="en-US" sz="1050" dirty="0" err="1">
                <a:cs typeface="Calibri"/>
              </a:rPr>
              <a:t>welche</a:t>
            </a:r>
            <a:r>
              <a:rPr lang="en-US" sz="1050" dirty="0">
                <a:cs typeface="Calibri"/>
              </a:rPr>
              <a:t> </a:t>
            </a:r>
            <a:r>
              <a:rPr lang="en-US" sz="1050" dirty="0" err="1">
                <a:cs typeface="Calibri"/>
              </a:rPr>
              <a:t>Übergänge</a:t>
            </a:r>
            <a:r>
              <a:rPr lang="en-US" sz="1050" dirty="0">
                <a:cs typeface="Calibri"/>
              </a:rPr>
              <a:t> von </a:t>
            </a:r>
            <a:r>
              <a:rPr lang="en-US" sz="1050" dirty="0" err="1">
                <a:cs typeface="Calibri"/>
              </a:rPr>
              <a:t>Camunda</a:t>
            </a:r>
            <a:r>
              <a:rPr lang="en-US" sz="1050" dirty="0">
                <a:cs typeface="Calibri"/>
              </a:rPr>
              <a:t> </a:t>
            </a:r>
            <a:r>
              <a:rPr lang="en-US" sz="1050" dirty="0" err="1">
                <a:cs typeface="Calibri"/>
              </a:rPr>
              <a:t>unterstützt</a:t>
            </a:r>
            <a:r>
              <a:rPr lang="en-US" sz="1050" dirty="0">
                <a:cs typeface="Calibri"/>
              </a:rPr>
              <a:t> </a:t>
            </a:r>
            <a:r>
              <a:rPr lang="en-US" sz="1050" dirty="0" err="1">
                <a:cs typeface="Calibri"/>
              </a:rPr>
              <a:t>werden</a:t>
            </a:r>
            <a:endParaRPr lang="en-US" sz="1050" dirty="0">
              <a:cs typeface="Calibri"/>
            </a:endParaRPr>
          </a:p>
          <a:p>
            <a:endParaRPr lang="en-US" sz="105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350" dirty="0">
              <a:ea typeface="+mn-lt"/>
              <a:cs typeface="+mn-lt"/>
            </a:endParaRPr>
          </a:p>
          <a:p>
            <a:endParaRPr lang="en-US" sz="1350" dirty="0">
              <a:cs typeface="Calibri"/>
            </a:endParaRPr>
          </a:p>
          <a:p>
            <a:endParaRPr lang="de-DE" sz="1350" dirty="0">
              <a:cs typeface="Calibri"/>
            </a:endParaRPr>
          </a:p>
          <a:p>
            <a:pPr marL="0" indent="0">
              <a:buNone/>
            </a:pPr>
            <a:br>
              <a:rPr lang="de-DE" sz="1350" dirty="0">
                <a:ea typeface="+mn-lt"/>
                <a:cs typeface="+mn-lt"/>
              </a:rPr>
            </a:br>
            <a:endParaRPr lang="de-DE" sz="1350" dirty="0">
              <a:ea typeface="+mn-lt"/>
              <a:cs typeface="+mn-lt"/>
            </a:endParaRPr>
          </a:p>
          <a:p>
            <a:endParaRPr lang="de-DE" sz="1350" dirty="0">
              <a:cs typeface="Calibri"/>
            </a:endParaRPr>
          </a:p>
          <a:p>
            <a:endParaRPr lang="de-DE" sz="1350" dirty="0">
              <a:cs typeface="Calibri"/>
            </a:endParaRPr>
          </a:p>
        </p:txBody>
      </p:sp>
      <p:pic>
        <p:nvPicPr>
          <p:cNvPr id="3" name="Grafik 5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9AC948BD-D82C-48B9-A41C-7F967067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95" y="1779943"/>
            <a:ext cx="6199610" cy="277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506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>
                <a:cs typeface="Calibri Light"/>
              </a:rPr>
              <a:t>Programmieren…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Platzhalter</a:t>
            </a:r>
          </a:p>
        </p:txBody>
      </p:sp>
    </p:spTree>
    <p:extLst>
      <p:ext uri="{BB962C8B-B14F-4D97-AF65-F5344CB8AC3E}">
        <p14:creationId xmlns:p14="http://schemas.microsoft.com/office/powerpoint/2010/main" val="36019840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Clean Code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2517416" y="1559123"/>
            <a:ext cx="4109160" cy="20252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Durch bestimmte Prinzipien schafft man:</a:t>
            </a:r>
          </a:p>
          <a:p>
            <a:pPr lvl="1"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Klare Lesbarkeit von geschulten Entwicklern</a:t>
            </a:r>
          </a:p>
          <a:p>
            <a:pPr lvl="1"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Ersichtlicher Zusammenhang</a:t>
            </a:r>
          </a:p>
          <a:p>
            <a:pPr lvl="1"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Verständlichkeit von Aufgaben der einzelnen Klassen</a:t>
            </a:r>
          </a:p>
        </p:txBody>
      </p:sp>
    </p:spTree>
    <p:extLst>
      <p:ext uri="{BB962C8B-B14F-4D97-AF65-F5344CB8AC3E}">
        <p14:creationId xmlns:p14="http://schemas.microsoft.com/office/powerpoint/2010/main" val="35603955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Prinzipien von Clean Code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94419" y="1370249"/>
            <a:ext cx="5155155" cy="24030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Klassen und Methoden werden klein geschrieben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Klassen und Methoden haben eine eindeutige Aufgabe, welche durch die Benennung vorhersehbar ist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Benennung von Klassen, Methoden und Variablen soll verständlich sein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Klassen werden groß geschrieben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Der Code wurde ausreichend getestet (</a:t>
            </a:r>
            <a:r>
              <a:rPr lang="de-DE" sz="1800" dirty="0" err="1">
                <a:latin typeface="Lucida Sans" panose="020B0602030504020204" pitchFamily="34" charset="77"/>
              </a:rPr>
              <a:t>JUnit</a:t>
            </a:r>
            <a:r>
              <a:rPr lang="de-DE" sz="1800" dirty="0">
                <a:latin typeface="Lucida Sans" panose="020B0602030504020204" pitchFamily="34" charset="77"/>
              </a:rPr>
              <a:t> Tests sind vorhanden)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Strings und Nummern, die häufig benutzt werden als Konstanten deklarieren</a:t>
            </a:r>
          </a:p>
        </p:txBody>
      </p:sp>
    </p:spTree>
    <p:extLst>
      <p:ext uri="{BB962C8B-B14F-4D97-AF65-F5344CB8AC3E}">
        <p14:creationId xmlns:p14="http://schemas.microsoft.com/office/powerpoint/2010/main" val="3915261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Weitere Clean Code Prinzipien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06741" y="1370249"/>
            <a:ext cx="5330509" cy="240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„Keep </a:t>
            </a:r>
            <a:r>
              <a:rPr lang="de-DE" sz="1800" dirty="0" err="1">
                <a:latin typeface="Lucida Sans" panose="020B0602030504020204" pitchFamily="34" charset="77"/>
              </a:rPr>
              <a:t>it</a:t>
            </a:r>
            <a:r>
              <a:rPr lang="de-DE" sz="1800" dirty="0">
                <a:latin typeface="Lucida Sans" panose="020B0602030504020204" pitchFamily="34" charset="77"/>
              </a:rPr>
              <a:t> simple“ –&gt; Der Code soll so einfach wie möglich sein</a:t>
            </a:r>
          </a:p>
          <a:p>
            <a:pPr lvl="1"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Unnötige Komplexität soll vermieden werden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Es sollen keine Dopplungen im Code auftauchen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Alles was nicht gebraucht wird -&gt; Löschen</a:t>
            </a:r>
          </a:p>
        </p:txBody>
      </p:sp>
    </p:spTree>
    <p:extLst>
      <p:ext uri="{BB962C8B-B14F-4D97-AF65-F5344CB8AC3E}">
        <p14:creationId xmlns:p14="http://schemas.microsoft.com/office/powerpoint/2010/main" val="2452498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 err="1"/>
              <a:t>Continuous</a:t>
            </a:r>
            <a:r>
              <a:rPr lang="de-DE" sz="2000" dirty="0"/>
              <a:t> Integration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06741" y="1370249"/>
            <a:ext cx="5330509" cy="24030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Durch “</a:t>
            </a:r>
            <a:r>
              <a:rPr lang="de-DE" sz="1800" dirty="0" err="1">
                <a:latin typeface="Lucida Sans" panose="020B0602030504020204" pitchFamily="34" charset="77"/>
              </a:rPr>
              <a:t>Continuous</a:t>
            </a:r>
            <a:r>
              <a:rPr lang="de-DE" sz="1800" dirty="0">
                <a:latin typeface="Lucida Sans" panose="020B0602030504020204" pitchFamily="34" charset="77"/>
              </a:rPr>
              <a:t> Integration“ schafft man es die nur funktionierende Bausteine in sein Programm einzubauen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Sehr wichtiger Schritt in der Agilen Arbeitsweise</a:t>
            </a:r>
          </a:p>
          <a:p>
            <a:pPr lvl="1"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Agil = inkrementell, iterativ, empirisch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Vor allem um iterativ und in Inkrementen zu arbeiten hilft die „</a:t>
            </a:r>
            <a:r>
              <a:rPr lang="de-DE" sz="1800" dirty="0" err="1">
                <a:latin typeface="Lucida Sans" panose="020B0602030504020204" pitchFamily="34" charset="77"/>
              </a:rPr>
              <a:t>Continuous</a:t>
            </a:r>
            <a:r>
              <a:rPr lang="de-DE" sz="1800" dirty="0">
                <a:latin typeface="Lucida Sans" panose="020B0602030504020204" pitchFamily="34" charset="77"/>
              </a:rPr>
              <a:t> Integration“</a:t>
            </a:r>
          </a:p>
        </p:txBody>
      </p:sp>
    </p:spTree>
    <p:extLst>
      <p:ext uri="{BB962C8B-B14F-4D97-AF65-F5344CB8AC3E}">
        <p14:creationId xmlns:p14="http://schemas.microsoft.com/office/powerpoint/2010/main" val="15678774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Ablauf der </a:t>
            </a:r>
            <a:r>
              <a:rPr lang="de-DE" sz="2000" dirty="0" err="1"/>
              <a:t>Continuous</a:t>
            </a:r>
            <a:r>
              <a:rPr lang="de-DE" sz="2000" dirty="0"/>
              <a:t> Integration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06741" y="1370249"/>
            <a:ext cx="5330509" cy="24030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  <a:buFont typeface="+mj-lt"/>
              <a:buAutoNum type="arabicPeriod"/>
            </a:pPr>
            <a:r>
              <a:rPr lang="de-DE" sz="1800" dirty="0">
                <a:latin typeface="Lucida Sans" panose="020B0602030504020204" pitchFamily="34" charset="77"/>
              </a:rPr>
              <a:t>Es erfolgt die lokale Entwicklung eines “Bausteins“</a:t>
            </a:r>
          </a:p>
          <a:p>
            <a:pPr>
              <a:buClr>
                <a:srgbClr val="009B91"/>
              </a:buClr>
              <a:buFont typeface="+mj-lt"/>
              <a:buAutoNum type="arabicPeriod"/>
            </a:pPr>
            <a:r>
              <a:rPr lang="de-DE" sz="1800" dirty="0" err="1">
                <a:latin typeface="Lucida Sans" panose="020B0602030504020204" pitchFamily="34" charset="77"/>
              </a:rPr>
              <a:t>Versionierung</a:t>
            </a:r>
            <a:r>
              <a:rPr lang="de-DE" sz="1800" dirty="0">
                <a:latin typeface="Lucida Sans" panose="020B0602030504020204" pitchFamily="34" charset="77"/>
              </a:rPr>
              <a:t> durch </a:t>
            </a:r>
            <a:r>
              <a:rPr lang="de-DE" sz="1800" dirty="0" err="1">
                <a:latin typeface="Lucida Sans" panose="020B0602030504020204" pitchFamily="34" charset="77"/>
              </a:rPr>
              <a:t>Git</a:t>
            </a:r>
            <a:endParaRPr lang="de-DE" sz="1800" dirty="0">
              <a:latin typeface="Lucida Sans" panose="020B0602030504020204" pitchFamily="34" charset="77"/>
            </a:endParaRPr>
          </a:p>
          <a:p>
            <a:pPr>
              <a:buClr>
                <a:srgbClr val="009B91"/>
              </a:buClr>
              <a:buFont typeface="+mj-lt"/>
              <a:buAutoNum type="arabicPeriod"/>
            </a:pPr>
            <a:r>
              <a:rPr lang="de-DE" sz="1800" dirty="0" err="1">
                <a:latin typeface="Lucida Sans" panose="020B0602030504020204" pitchFamily="34" charset="77"/>
              </a:rPr>
              <a:t>Git</a:t>
            </a:r>
            <a:r>
              <a:rPr lang="de-DE" sz="1800" dirty="0">
                <a:latin typeface="Lucida Sans" panose="020B0602030504020204" pitchFamily="34" charset="77"/>
              </a:rPr>
              <a:t> mit webbasiertem Onlinedienst zur Versionsverwaltung verbinden (</a:t>
            </a:r>
            <a:r>
              <a:rPr lang="de-DE" sz="1800" dirty="0" err="1">
                <a:latin typeface="Lucida Sans" panose="020B0602030504020204" pitchFamily="34" charset="77"/>
              </a:rPr>
              <a:t>Bitbucket</a:t>
            </a:r>
            <a:r>
              <a:rPr lang="de-DE" sz="1800" dirty="0">
                <a:latin typeface="Lucida Sans" panose="020B0602030504020204" pitchFamily="34" charset="77"/>
              </a:rPr>
              <a:t>, </a:t>
            </a:r>
            <a:r>
              <a:rPr lang="de-DE" sz="1800" dirty="0" err="1">
                <a:latin typeface="Lucida Sans" panose="020B0602030504020204" pitchFamily="34" charset="77"/>
              </a:rPr>
              <a:t>Github</a:t>
            </a:r>
            <a:r>
              <a:rPr lang="de-DE" sz="1800" dirty="0">
                <a:latin typeface="Lucida Sans" panose="020B0602030504020204" pitchFamily="34" charset="77"/>
              </a:rPr>
              <a:t>, etc.)</a:t>
            </a:r>
          </a:p>
          <a:p>
            <a:pPr>
              <a:buClr>
                <a:srgbClr val="009B91"/>
              </a:buClr>
              <a:buFont typeface="+mj-lt"/>
              <a:buAutoNum type="arabicPeriod"/>
            </a:pPr>
            <a:r>
              <a:rPr lang="de-DE" sz="1800" dirty="0">
                <a:latin typeface="Lucida Sans" panose="020B0602030504020204" pitchFamily="34" charset="77"/>
              </a:rPr>
              <a:t>Durch lokales </a:t>
            </a:r>
            <a:r>
              <a:rPr lang="de-DE" sz="1800" dirty="0" err="1">
                <a:latin typeface="Lucida Sans" panose="020B0602030504020204" pitchFamily="34" charset="77"/>
              </a:rPr>
              <a:t>Git</a:t>
            </a:r>
            <a:r>
              <a:rPr lang="de-DE" sz="1800" dirty="0">
                <a:latin typeface="Lucida Sans" panose="020B0602030504020204" pitchFamily="34" charset="77"/>
              </a:rPr>
              <a:t> Änderungen auf Versionsverwaltung „pushen“</a:t>
            </a:r>
          </a:p>
          <a:p>
            <a:pPr>
              <a:buClr>
                <a:srgbClr val="009B91"/>
              </a:buClr>
              <a:buFont typeface="+mj-lt"/>
              <a:buAutoNum type="arabicPeriod"/>
            </a:pPr>
            <a:r>
              <a:rPr lang="de-DE" sz="1800" dirty="0">
                <a:latin typeface="Lucida Sans" panose="020B0602030504020204" pitchFamily="34" charset="77"/>
              </a:rPr>
              <a:t>Dann erfolgt ein automatischer </a:t>
            </a:r>
            <a:r>
              <a:rPr lang="de-DE" sz="1800" dirty="0" err="1">
                <a:latin typeface="Lucida Sans" panose="020B0602030504020204" pitchFamily="34" charset="77"/>
              </a:rPr>
              <a:t>Build</a:t>
            </a:r>
            <a:r>
              <a:rPr lang="de-DE" sz="1800" dirty="0">
                <a:latin typeface="Lucida Sans" panose="020B0602030504020204" pitchFamily="34" charset="77"/>
              </a:rPr>
              <a:t> über Jenkins</a:t>
            </a:r>
          </a:p>
          <a:p>
            <a:pPr lvl="1">
              <a:buClr>
                <a:srgbClr val="009B91"/>
              </a:buClr>
            </a:pPr>
            <a:r>
              <a:rPr lang="de-DE" sz="1400" dirty="0">
                <a:latin typeface="Lucida Sans" panose="020B0602030504020204" pitchFamily="34" charset="77"/>
              </a:rPr>
              <a:t>Alle Tests und Änderungen werden überprüft</a:t>
            </a:r>
          </a:p>
          <a:p>
            <a:pPr>
              <a:buClr>
                <a:srgbClr val="009B91"/>
              </a:buClr>
              <a:buFont typeface="+mj-lt"/>
              <a:buAutoNum type="arabicPeriod"/>
            </a:pPr>
            <a:r>
              <a:rPr lang="de-DE" sz="1800" dirty="0">
                <a:latin typeface="Lucida Sans" panose="020B0602030504020204" pitchFamily="34" charset="77"/>
              </a:rPr>
              <a:t>Nach erfolgreichem </a:t>
            </a:r>
            <a:r>
              <a:rPr lang="de-DE" sz="1800" dirty="0" err="1">
                <a:latin typeface="Lucida Sans" panose="020B0602030504020204" pitchFamily="34" charset="77"/>
              </a:rPr>
              <a:t>Build</a:t>
            </a:r>
            <a:r>
              <a:rPr lang="de-DE" sz="1800" dirty="0">
                <a:latin typeface="Lucida Sans" panose="020B0602030504020204" pitchFamily="34" charset="77"/>
              </a:rPr>
              <a:t> + Analyse erfolgt das </a:t>
            </a:r>
            <a:r>
              <a:rPr lang="de-DE" sz="1800" dirty="0" err="1">
                <a:latin typeface="Lucida Sans" panose="020B0602030504020204" pitchFamily="34" charset="77"/>
              </a:rPr>
              <a:t>Deployment</a:t>
            </a:r>
            <a:endParaRPr lang="de-DE" sz="18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9959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Unit Tests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06741" y="1370249"/>
            <a:ext cx="5330509" cy="2403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Was machen Unit Tests? -&gt; Sie testen Spezialfälle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Die einzelnen Unit Tests sind isoliert und unabhängig voneinander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Diese Tests sind voll </a:t>
            </a:r>
            <a:r>
              <a:rPr lang="de-DE" sz="1800" dirty="0" err="1">
                <a:latin typeface="Lucida Sans" panose="020B0602030504020204" pitchFamily="34" charset="77"/>
              </a:rPr>
              <a:t>automatisert</a:t>
            </a:r>
            <a:r>
              <a:rPr lang="de-DE" sz="1800" dirty="0">
                <a:latin typeface="Lucida Sans" panose="020B0602030504020204" pitchFamily="34" charset="77"/>
              </a:rPr>
              <a:t> und testen immer nur eine Funktion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Ergebnis: Erfolgreich oder Fehlgeschlagen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Frameworks: </a:t>
            </a:r>
            <a:r>
              <a:rPr lang="de-DE" sz="1800" dirty="0" err="1">
                <a:solidFill>
                  <a:srgbClr val="009B91"/>
                </a:solidFill>
                <a:latin typeface="Lucida Sans" panose="020B0602030504020204" pitchFamily="34" charset="77"/>
              </a:rPr>
              <a:t>Junit</a:t>
            </a:r>
            <a:r>
              <a:rPr lang="de-DE" sz="1800" dirty="0">
                <a:latin typeface="Lucida Sans" panose="020B0602030504020204" pitchFamily="34" charset="77"/>
              </a:rPr>
              <a:t>, </a:t>
            </a:r>
            <a:r>
              <a:rPr lang="de-DE" sz="1800" dirty="0" err="1">
                <a:latin typeface="Lucida Sans" panose="020B0602030504020204" pitchFamily="34" charset="77"/>
              </a:rPr>
              <a:t>AssertJ</a:t>
            </a:r>
            <a:r>
              <a:rPr lang="de-DE" sz="1800" dirty="0">
                <a:latin typeface="Lucida Sans" panose="020B0602030504020204" pitchFamily="34" charset="77"/>
              </a:rPr>
              <a:t>, </a:t>
            </a:r>
            <a:r>
              <a:rPr lang="de-DE" sz="1800" dirty="0" err="1">
                <a:latin typeface="Lucida Sans" panose="020B0602030504020204" pitchFamily="34" charset="77"/>
              </a:rPr>
              <a:t>Mockito</a:t>
            </a:r>
            <a:r>
              <a:rPr lang="de-DE" sz="1800" dirty="0">
                <a:latin typeface="Lucida Sans" panose="020B0602030504020204" pitchFamily="34" charset="77"/>
              </a:rPr>
              <a:t>, </a:t>
            </a:r>
            <a:r>
              <a:rPr lang="de-DE" sz="1800" dirty="0" err="1">
                <a:latin typeface="Lucida Sans" panose="020B0602030504020204" pitchFamily="34" charset="77"/>
              </a:rPr>
              <a:t>PowerMock</a:t>
            </a:r>
            <a:r>
              <a:rPr lang="de-DE" sz="1800" dirty="0">
                <a:latin typeface="Lucida Sans" panose="020B0602030504020204" pitchFamily="34" charset="77"/>
              </a:rPr>
              <a:t>, </a:t>
            </a:r>
            <a:r>
              <a:rPr lang="de-DE" sz="1800" dirty="0" err="1">
                <a:latin typeface="Lucida Sans" panose="020B0602030504020204" pitchFamily="34" charset="77"/>
              </a:rPr>
              <a:t>Hamcrest</a:t>
            </a:r>
            <a:endParaRPr lang="de-DE" sz="18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74452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Ablauf beim Schreiben von Tests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06741" y="1370249"/>
            <a:ext cx="5330509" cy="240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Der Test wird zur “passenden“ Funktion geschrieben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Ausführen des Tests 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Bei fehlschlagen: Code überarbeiten und erneutes Testen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Führe dies für jede Funktion aus, bis alle Tests erfolgreich sind</a:t>
            </a:r>
          </a:p>
          <a:p>
            <a:pPr>
              <a:buClr>
                <a:srgbClr val="009B91"/>
              </a:buClr>
            </a:pPr>
            <a:endParaRPr lang="de-DE" sz="18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298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Diagrammtypen und Blickwinkel</a:t>
            </a:r>
            <a:endParaRPr lang="en-US" sz="20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565083-50AA-4948-9924-08C88677F17A}"/>
              </a:ext>
            </a:extLst>
          </p:cNvPr>
          <p:cNvGrpSpPr/>
          <p:nvPr/>
        </p:nvGrpSpPr>
        <p:grpSpPr>
          <a:xfrm>
            <a:off x="1324470" y="1184147"/>
            <a:ext cx="6491151" cy="3356421"/>
            <a:chOff x="1324470" y="1184147"/>
            <a:chExt cx="6491151" cy="3356421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30C33484-408F-C54F-BEA9-978C9CA246F0}"/>
                </a:ext>
              </a:extLst>
            </p:cNvPr>
            <p:cNvSpPr/>
            <p:nvPr/>
          </p:nvSpPr>
          <p:spPr>
            <a:xfrm>
              <a:off x="4143375" y="1184147"/>
              <a:ext cx="1465326" cy="8012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47E0426D-5CDD-0D49-87B2-5111A25C745F}"/>
                </a:ext>
              </a:extLst>
            </p:cNvPr>
            <p:cNvSpPr/>
            <p:nvPr/>
          </p:nvSpPr>
          <p:spPr>
            <a:xfrm>
              <a:off x="1324470" y="3410545"/>
              <a:ext cx="1251267" cy="4914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36A3B17A-0CC9-8047-9B74-E617CF37E2A3}"/>
                </a:ext>
              </a:extLst>
            </p:cNvPr>
            <p:cNvSpPr/>
            <p:nvPr/>
          </p:nvSpPr>
          <p:spPr>
            <a:xfrm>
              <a:off x="5658270" y="3280343"/>
              <a:ext cx="2157351" cy="798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AAFD272A-5094-CF4D-844F-5435F08C852E}"/>
                </a:ext>
              </a:extLst>
            </p:cNvPr>
            <p:cNvSpPr/>
            <p:nvPr/>
          </p:nvSpPr>
          <p:spPr>
            <a:xfrm>
              <a:off x="2362580" y="1891664"/>
              <a:ext cx="1087565" cy="25860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26A1CF79-0A1A-6F48-A1EE-515DA0E0C592}"/>
                </a:ext>
              </a:extLst>
            </p:cNvPr>
            <p:cNvSpPr/>
            <p:nvPr/>
          </p:nvSpPr>
          <p:spPr>
            <a:xfrm>
              <a:off x="3082670" y="2441448"/>
              <a:ext cx="1967103" cy="12961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B06A46A5-D339-C048-82B9-B8082ED3A1F5}"/>
                </a:ext>
              </a:extLst>
            </p:cNvPr>
            <p:cNvSpPr/>
            <p:nvPr/>
          </p:nvSpPr>
          <p:spPr>
            <a:xfrm>
              <a:off x="3102103" y="2460878"/>
              <a:ext cx="1890521" cy="12195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ACA347D9-8101-2B4B-8EED-8D3E9E2F75F5}"/>
                </a:ext>
              </a:extLst>
            </p:cNvPr>
            <p:cNvSpPr/>
            <p:nvPr/>
          </p:nvSpPr>
          <p:spPr>
            <a:xfrm>
              <a:off x="2955799" y="3498723"/>
              <a:ext cx="1467611" cy="85840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BD314738-240E-DA4A-BE9D-D594B6DAA229}"/>
                </a:ext>
              </a:extLst>
            </p:cNvPr>
            <p:cNvSpPr/>
            <p:nvPr/>
          </p:nvSpPr>
          <p:spPr>
            <a:xfrm>
              <a:off x="2975230" y="3518155"/>
              <a:ext cx="1391030" cy="7818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2D99DC71-112C-994E-B22C-A54D34F9C6E0}"/>
                </a:ext>
              </a:extLst>
            </p:cNvPr>
            <p:cNvSpPr/>
            <p:nvPr/>
          </p:nvSpPr>
          <p:spPr>
            <a:xfrm>
              <a:off x="4040505" y="2753486"/>
              <a:ext cx="1498473" cy="9166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C6846962-3AA5-E24A-B033-1C5CD2BCBBFB}"/>
                </a:ext>
              </a:extLst>
            </p:cNvPr>
            <p:cNvSpPr/>
            <p:nvPr/>
          </p:nvSpPr>
          <p:spPr>
            <a:xfrm>
              <a:off x="4059937" y="2772919"/>
              <a:ext cx="1421891" cy="840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968A7660-903E-3743-BDAD-3D5F678BF2A7}"/>
                </a:ext>
              </a:extLst>
            </p:cNvPr>
            <p:cNvSpPr/>
            <p:nvPr/>
          </p:nvSpPr>
          <p:spPr>
            <a:xfrm>
              <a:off x="2564891" y="1841374"/>
              <a:ext cx="3873056" cy="6086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24FAB754-60ED-844C-981F-089A786FAA3A}"/>
                </a:ext>
              </a:extLst>
            </p:cNvPr>
            <p:cNvSpPr/>
            <p:nvPr/>
          </p:nvSpPr>
          <p:spPr>
            <a:xfrm>
              <a:off x="5553836" y="1953387"/>
              <a:ext cx="1086422" cy="258718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A2087C11-1260-E14B-9FA3-4F4CEF886328}"/>
                </a:ext>
              </a:extLst>
            </p:cNvPr>
            <p:cNvSpPr txBox="1"/>
            <p:nvPr/>
          </p:nvSpPr>
          <p:spPr>
            <a:xfrm>
              <a:off x="1489405" y="2731199"/>
              <a:ext cx="1472565" cy="24045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b="1" spc="-4" dirty="0">
                  <a:latin typeface="Lucida Sans"/>
                  <a:cs typeface="Lucida Sans"/>
                </a:rPr>
                <a:t>Choreographie</a:t>
              </a:r>
              <a:endParaRPr sz="1500">
                <a:latin typeface="Lucida Sans"/>
                <a:cs typeface="Lucida Sans"/>
              </a:endParaRPr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E92D9B12-7F34-C54F-9A73-D6DD5D8CD205}"/>
                </a:ext>
              </a:extLst>
            </p:cNvPr>
            <p:cNvSpPr txBox="1"/>
            <p:nvPr/>
          </p:nvSpPr>
          <p:spPr>
            <a:xfrm>
              <a:off x="3829621" y="1942243"/>
              <a:ext cx="1346835" cy="240931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9525">
                <a:spcBef>
                  <a:spcPts val="79"/>
                </a:spcBef>
              </a:pPr>
              <a:r>
                <a:rPr sz="1500" b="1" spc="-4" dirty="0">
                  <a:latin typeface="Lucida Sans"/>
                  <a:cs typeface="Lucida Sans"/>
                </a:rPr>
                <a:t>Kollaboration</a:t>
              </a:r>
              <a:endParaRPr sz="1500">
                <a:latin typeface="Lucida Sans"/>
                <a:cs typeface="Lucida Sans"/>
              </a:endParaRPr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EBAF6DAF-0F6E-D041-8056-73E9A1D24808}"/>
                </a:ext>
              </a:extLst>
            </p:cNvPr>
            <p:cNvSpPr txBox="1"/>
            <p:nvPr/>
          </p:nvSpPr>
          <p:spPr>
            <a:xfrm>
              <a:off x="5907596" y="2511703"/>
              <a:ext cx="1645920" cy="471764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algn="ctr">
                <a:spcBef>
                  <a:spcPts val="79"/>
                </a:spcBef>
              </a:pPr>
              <a:r>
                <a:rPr sz="1500" b="1" spc="-4" dirty="0">
                  <a:latin typeface="Lucida Sans"/>
                  <a:cs typeface="Lucida Sans"/>
                </a:rPr>
                <a:t>Prozess</a:t>
              </a:r>
              <a:endParaRPr sz="1500">
                <a:latin typeface="Lucida Sans"/>
                <a:cs typeface="Lucida Sans"/>
              </a:endParaRPr>
            </a:p>
            <a:p>
              <a:pPr algn="ctr">
                <a:lnSpc>
                  <a:spcPct val="100000"/>
                </a:lnSpc>
              </a:pPr>
              <a:r>
                <a:rPr sz="1500" b="1" spc="-4" dirty="0">
                  <a:latin typeface="Lucida Sans"/>
                  <a:cs typeface="Lucida Sans"/>
                </a:rPr>
                <a:t>(Orchestrierung)</a:t>
              </a:r>
              <a:endParaRPr sz="1500">
                <a:latin typeface="Lucida Sans"/>
                <a:cs typeface="Lucida Sans"/>
              </a:endParaRPr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5A2B83DB-FE73-5A46-BEBD-FF47D3C000DA}"/>
                </a:ext>
              </a:extLst>
            </p:cNvPr>
            <p:cNvSpPr/>
            <p:nvPr/>
          </p:nvSpPr>
          <p:spPr>
            <a:xfrm>
              <a:off x="1823707" y="3086098"/>
              <a:ext cx="733425" cy="503396"/>
            </a:xfrm>
            <a:custGeom>
              <a:avLst/>
              <a:gdLst/>
              <a:ahLst/>
              <a:cxnLst/>
              <a:rect l="l" t="t" r="r" b="b"/>
              <a:pathLst>
                <a:path w="977900" h="671195">
                  <a:moveTo>
                    <a:pt x="864462" y="544706"/>
                  </a:moveTo>
                  <a:lnTo>
                    <a:pt x="675699" y="544706"/>
                  </a:lnTo>
                  <a:lnTo>
                    <a:pt x="977451" y="671198"/>
                  </a:lnTo>
                  <a:lnTo>
                    <a:pt x="864462" y="544706"/>
                  </a:lnTo>
                  <a:close/>
                </a:path>
                <a:path w="977900" h="671195">
                  <a:moveTo>
                    <a:pt x="438508" y="0"/>
                  </a:moveTo>
                  <a:lnTo>
                    <a:pt x="387095" y="1603"/>
                  </a:lnTo>
                  <a:lnTo>
                    <a:pt x="335953" y="7449"/>
                  </a:lnTo>
                  <a:lnTo>
                    <a:pt x="285645" y="17611"/>
                  </a:lnTo>
                  <a:lnTo>
                    <a:pt x="236734" y="32165"/>
                  </a:lnTo>
                  <a:lnTo>
                    <a:pt x="189785" y="51184"/>
                  </a:lnTo>
                  <a:lnTo>
                    <a:pt x="143275" y="76090"/>
                  </a:lnTo>
                  <a:lnTo>
                    <a:pt x="103001" y="104376"/>
                  </a:lnTo>
                  <a:lnTo>
                    <a:pt x="69100" y="135552"/>
                  </a:lnTo>
                  <a:lnTo>
                    <a:pt x="41711" y="169125"/>
                  </a:lnTo>
                  <a:lnTo>
                    <a:pt x="20972" y="204603"/>
                  </a:lnTo>
                  <a:lnTo>
                    <a:pt x="7022" y="241494"/>
                  </a:lnTo>
                  <a:lnTo>
                    <a:pt x="0" y="279306"/>
                  </a:lnTo>
                  <a:lnTo>
                    <a:pt x="43" y="317546"/>
                  </a:lnTo>
                  <a:lnTo>
                    <a:pt x="7290" y="355723"/>
                  </a:lnTo>
                  <a:lnTo>
                    <a:pt x="21881" y="393344"/>
                  </a:lnTo>
                  <a:lnTo>
                    <a:pt x="43952" y="429917"/>
                  </a:lnTo>
                  <a:lnTo>
                    <a:pt x="73643" y="464950"/>
                  </a:lnTo>
                  <a:lnTo>
                    <a:pt x="106917" y="494600"/>
                  </a:lnTo>
                  <a:lnTo>
                    <a:pt x="144432" y="520603"/>
                  </a:lnTo>
                  <a:lnTo>
                    <a:pt x="185623" y="542887"/>
                  </a:lnTo>
                  <a:lnTo>
                    <a:pt x="229926" y="561375"/>
                  </a:lnTo>
                  <a:lnTo>
                    <a:pt x="276778" y="575995"/>
                  </a:lnTo>
                  <a:lnTo>
                    <a:pt x="325615" y="586670"/>
                  </a:lnTo>
                  <a:lnTo>
                    <a:pt x="375873" y="593327"/>
                  </a:lnTo>
                  <a:lnTo>
                    <a:pt x="426989" y="595891"/>
                  </a:lnTo>
                  <a:lnTo>
                    <a:pt x="478398" y="594288"/>
                  </a:lnTo>
                  <a:lnTo>
                    <a:pt x="529538" y="588442"/>
                  </a:lnTo>
                  <a:lnTo>
                    <a:pt x="579844" y="578280"/>
                  </a:lnTo>
                  <a:lnTo>
                    <a:pt x="628752" y="563726"/>
                  </a:lnTo>
                  <a:lnTo>
                    <a:pt x="675699" y="544706"/>
                  </a:lnTo>
                  <a:lnTo>
                    <a:pt x="864462" y="544706"/>
                  </a:lnTo>
                  <a:lnTo>
                    <a:pt x="792539" y="464188"/>
                  </a:lnTo>
                  <a:lnTo>
                    <a:pt x="824901" y="425080"/>
                  </a:lnTo>
                  <a:lnTo>
                    <a:pt x="847983" y="383776"/>
                  </a:lnTo>
                  <a:lnTo>
                    <a:pt x="861789" y="341010"/>
                  </a:lnTo>
                  <a:lnTo>
                    <a:pt x="866326" y="297517"/>
                  </a:lnTo>
                  <a:lnTo>
                    <a:pt x="861600" y="254030"/>
                  </a:lnTo>
                  <a:lnTo>
                    <a:pt x="847618" y="211282"/>
                  </a:lnTo>
                  <a:lnTo>
                    <a:pt x="824383" y="170008"/>
                  </a:lnTo>
                  <a:lnTo>
                    <a:pt x="791904" y="130940"/>
                  </a:lnTo>
                  <a:lnTo>
                    <a:pt x="758619" y="101291"/>
                  </a:lnTo>
                  <a:lnTo>
                    <a:pt x="721095" y="75288"/>
                  </a:lnTo>
                  <a:lnTo>
                    <a:pt x="679897" y="53004"/>
                  </a:lnTo>
                  <a:lnTo>
                    <a:pt x="635587" y="34516"/>
                  </a:lnTo>
                  <a:lnTo>
                    <a:pt x="588730" y="19896"/>
                  </a:lnTo>
                  <a:lnTo>
                    <a:pt x="539888" y="9221"/>
                  </a:lnTo>
                  <a:lnTo>
                    <a:pt x="489626" y="2564"/>
                  </a:lnTo>
                  <a:lnTo>
                    <a:pt x="43850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98C7FD14-14A7-EF4B-86B2-A4A3A79C8BCE}"/>
                </a:ext>
              </a:extLst>
            </p:cNvPr>
            <p:cNvSpPr/>
            <p:nvPr/>
          </p:nvSpPr>
          <p:spPr>
            <a:xfrm>
              <a:off x="1979675" y="3201543"/>
              <a:ext cx="323850" cy="190024"/>
            </a:xfrm>
            <a:custGeom>
              <a:avLst/>
              <a:gdLst/>
              <a:ahLst/>
              <a:cxnLst/>
              <a:rect l="l" t="t" r="r" b="b"/>
              <a:pathLst>
                <a:path w="431800" h="253364">
                  <a:moveTo>
                    <a:pt x="0" y="252983"/>
                  </a:moveTo>
                  <a:lnTo>
                    <a:pt x="431292" y="252983"/>
                  </a:lnTo>
                  <a:lnTo>
                    <a:pt x="431292" y="0"/>
                  </a:lnTo>
                  <a:lnTo>
                    <a:pt x="0" y="0"/>
                  </a:lnTo>
                  <a:lnTo>
                    <a:pt x="0" y="252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E366D569-3AB9-934D-BF8C-9B9117127D8B}"/>
                </a:ext>
              </a:extLst>
            </p:cNvPr>
            <p:cNvSpPr/>
            <p:nvPr/>
          </p:nvSpPr>
          <p:spPr>
            <a:xfrm>
              <a:off x="1979675" y="3201543"/>
              <a:ext cx="323850" cy="190024"/>
            </a:xfrm>
            <a:custGeom>
              <a:avLst/>
              <a:gdLst/>
              <a:ahLst/>
              <a:cxnLst/>
              <a:rect l="l" t="t" r="r" b="b"/>
              <a:pathLst>
                <a:path w="431800" h="253364">
                  <a:moveTo>
                    <a:pt x="0" y="252983"/>
                  </a:moveTo>
                  <a:lnTo>
                    <a:pt x="431292" y="252983"/>
                  </a:lnTo>
                  <a:lnTo>
                    <a:pt x="431292" y="0"/>
                  </a:lnTo>
                  <a:lnTo>
                    <a:pt x="0" y="0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ADE770D8-76FF-8B4E-8E3A-D58809A139A7}"/>
                </a:ext>
              </a:extLst>
            </p:cNvPr>
            <p:cNvSpPr/>
            <p:nvPr/>
          </p:nvSpPr>
          <p:spPr>
            <a:xfrm>
              <a:off x="1996820" y="3201544"/>
              <a:ext cx="297180" cy="93821"/>
            </a:xfrm>
            <a:custGeom>
              <a:avLst/>
              <a:gdLst/>
              <a:ahLst/>
              <a:cxnLst/>
              <a:rect l="l" t="t" r="r" b="b"/>
              <a:pathLst>
                <a:path w="396240" h="125095">
                  <a:moveTo>
                    <a:pt x="396240" y="0"/>
                  </a:moveTo>
                  <a:lnTo>
                    <a:pt x="0" y="0"/>
                  </a:lnTo>
                  <a:lnTo>
                    <a:pt x="198119" y="124968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50079C6E-2E81-7645-A975-AA43EEC36CEE}"/>
                </a:ext>
              </a:extLst>
            </p:cNvPr>
            <p:cNvSpPr/>
            <p:nvPr/>
          </p:nvSpPr>
          <p:spPr>
            <a:xfrm>
              <a:off x="1996820" y="3201544"/>
              <a:ext cx="297180" cy="93821"/>
            </a:xfrm>
            <a:custGeom>
              <a:avLst/>
              <a:gdLst/>
              <a:ahLst/>
              <a:cxnLst/>
              <a:rect l="l" t="t" r="r" b="b"/>
              <a:pathLst>
                <a:path w="396240" h="125095">
                  <a:moveTo>
                    <a:pt x="0" y="0"/>
                  </a:moveTo>
                  <a:lnTo>
                    <a:pt x="198119" y="124968"/>
                  </a:lnTo>
                  <a:lnTo>
                    <a:pt x="396240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58422139-0209-8A48-A0B0-65526D2E6B64}"/>
                </a:ext>
              </a:extLst>
            </p:cNvPr>
            <p:cNvSpPr/>
            <p:nvPr/>
          </p:nvSpPr>
          <p:spPr>
            <a:xfrm>
              <a:off x="6752845" y="3185541"/>
              <a:ext cx="281177" cy="28117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8A4BA3F2-E6AB-EA41-BA02-47C8A3ACB4CE}"/>
                </a:ext>
              </a:extLst>
            </p:cNvPr>
            <p:cNvSpPr/>
            <p:nvPr/>
          </p:nvSpPr>
          <p:spPr>
            <a:xfrm>
              <a:off x="6379084" y="3192399"/>
              <a:ext cx="508634" cy="50863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89F4608F-D0BC-4A4F-B4B8-EF573D12B82A}"/>
                </a:ext>
              </a:extLst>
            </p:cNvPr>
            <p:cNvSpPr/>
            <p:nvPr/>
          </p:nvSpPr>
          <p:spPr>
            <a:xfrm>
              <a:off x="5378959" y="1977391"/>
              <a:ext cx="164591" cy="1657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3BD8D845-DF5D-DF44-A1A0-0FED1825676E}"/>
                </a:ext>
              </a:extLst>
            </p:cNvPr>
            <p:cNvSpPr/>
            <p:nvPr/>
          </p:nvSpPr>
          <p:spPr>
            <a:xfrm>
              <a:off x="5164075" y="2016253"/>
              <a:ext cx="297179" cy="29832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8B998250-7A1C-2C47-B456-165395288CE7}"/>
                </a:ext>
              </a:extLst>
            </p:cNvPr>
            <p:cNvSpPr/>
            <p:nvPr/>
          </p:nvSpPr>
          <p:spPr>
            <a:xfrm>
              <a:off x="3431364" y="1974184"/>
              <a:ext cx="307181" cy="235744"/>
            </a:xfrm>
            <a:custGeom>
              <a:avLst/>
              <a:gdLst/>
              <a:ahLst/>
              <a:cxnLst/>
              <a:rect l="l" t="t" r="r" b="b"/>
              <a:pathLst>
                <a:path w="409575" h="314325">
                  <a:moveTo>
                    <a:pt x="361792" y="254592"/>
                  </a:moveTo>
                  <a:lnTo>
                    <a:pt x="282853" y="254592"/>
                  </a:lnTo>
                  <a:lnTo>
                    <a:pt x="409091" y="313774"/>
                  </a:lnTo>
                  <a:lnTo>
                    <a:pt x="361792" y="254592"/>
                  </a:lnTo>
                  <a:close/>
                </a:path>
                <a:path w="409575" h="314325">
                  <a:moveTo>
                    <a:pt x="169329" y="0"/>
                  </a:moveTo>
                  <a:lnTo>
                    <a:pt x="123205" y="7043"/>
                  </a:lnTo>
                  <a:lnTo>
                    <a:pt x="79653" y="23706"/>
                  </a:lnTo>
                  <a:lnTo>
                    <a:pt x="37360" y="54247"/>
                  </a:lnTo>
                  <a:lnTo>
                    <a:pt x="10538" y="92073"/>
                  </a:lnTo>
                  <a:lnTo>
                    <a:pt x="0" y="133983"/>
                  </a:lnTo>
                  <a:lnTo>
                    <a:pt x="6554" y="176777"/>
                  </a:lnTo>
                  <a:lnTo>
                    <a:pt x="31012" y="217254"/>
                  </a:lnTo>
                  <a:lnTo>
                    <a:pt x="63399" y="245199"/>
                  </a:lnTo>
                  <a:lnTo>
                    <a:pt x="102823" y="264921"/>
                  </a:lnTo>
                  <a:lnTo>
                    <a:pt x="146884" y="276071"/>
                  </a:lnTo>
                  <a:lnTo>
                    <a:pt x="193177" y="278299"/>
                  </a:lnTo>
                  <a:lnTo>
                    <a:pt x="239301" y="271256"/>
                  </a:lnTo>
                  <a:lnTo>
                    <a:pt x="282853" y="254592"/>
                  </a:lnTo>
                  <a:lnTo>
                    <a:pt x="361792" y="254592"/>
                  </a:lnTo>
                  <a:lnTo>
                    <a:pt x="331748" y="217000"/>
                  </a:lnTo>
                  <a:lnTo>
                    <a:pt x="354943" y="179309"/>
                  </a:lnTo>
                  <a:lnTo>
                    <a:pt x="362625" y="138927"/>
                  </a:lnTo>
                  <a:lnTo>
                    <a:pt x="354804" y="98593"/>
                  </a:lnTo>
                  <a:lnTo>
                    <a:pt x="331494" y="61044"/>
                  </a:lnTo>
                  <a:lnTo>
                    <a:pt x="299107" y="33099"/>
                  </a:lnTo>
                  <a:lnTo>
                    <a:pt x="259682" y="13377"/>
                  </a:lnTo>
                  <a:lnTo>
                    <a:pt x="215622" y="2227"/>
                  </a:lnTo>
                  <a:lnTo>
                    <a:pt x="16932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1236C3E3-0FDE-C145-9966-3176F0F2E5C6}"/>
                </a:ext>
              </a:extLst>
            </p:cNvPr>
            <p:cNvSpPr/>
            <p:nvPr/>
          </p:nvSpPr>
          <p:spPr>
            <a:xfrm>
              <a:off x="3493008" y="2023109"/>
              <a:ext cx="144018" cy="9829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19FDDA64-196E-BB4A-854D-30864753DB5F}"/>
                </a:ext>
              </a:extLst>
            </p:cNvPr>
            <p:cNvSpPr/>
            <p:nvPr/>
          </p:nvSpPr>
          <p:spPr>
            <a:xfrm>
              <a:off x="2758059" y="3035809"/>
              <a:ext cx="346234" cy="873919"/>
            </a:xfrm>
            <a:custGeom>
              <a:avLst/>
              <a:gdLst/>
              <a:ahLst/>
              <a:cxnLst/>
              <a:rect l="l" t="t" r="r" b="b"/>
              <a:pathLst>
                <a:path w="461644" h="1165225">
                  <a:moveTo>
                    <a:pt x="77938" y="965197"/>
                  </a:moveTo>
                  <a:lnTo>
                    <a:pt x="0" y="1025651"/>
                  </a:lnTo>
                  <a:lnTo>
                    <a:pt x="290321" y="1164970"/>
                  </a:lnTo>
                  <a:lnTo>
                    <a:pt x="258057" y="1002537"/>
                  </a:lnTo>
                  <a:lnTo>
                    <a:pt x="103631" y="1002537"/>
                  </a:lnTo>
                  <a:lnTo>
                    <a:pt x="77938" y="965197"/>
                  </a:lnTo>
                  <a:close/>
                </a:path>
                <a:path w="461644" h="1165225">
                  <a:moveTo>
                    <a:pt x="153104" y="906893"/>
                  </a:moveTo>
                  <a:lnTo>
                    <a:pt x="77938" y="965197"/>
                  </a:lnTo>
                  <a:lnTo>
                    <a:pt x="103631" y="1002537"/>
                  </a:lnTo>
                  <a:lnTo>
                    <a:pt x="182752" y="948181"/>
                  </a:lnTo>
                  <a:lnTo>
                    <a:pt x="159330" y="914145"/>
                  </a:lnTo>
                  <a:lnTo>
                    <a:pt x="156590" y="914145"/>
                  </a:lnTo>
                  <a:lnTo>
                    <a:pt x="153104" y="906893"/>
                  </a:lnTo>
                  <a:close/>
                </a:path>
                <a:path w="461644" h="1165225">
                  <a:moveTo>
                    <a:pt x="227583" y="849121"/>
                  </a:moveTo>
                  <a:lnTo>
                    <a:pt x="154149" y="906083"/>
                  </a:lnTo>
                  <a:lnTo>
                    <a:pt x="154437" y="907036"/>
                  </a:lnTo>
                  <a:lnTo>
                    <a:pt x="182752" y="948181"/>
                  </a:lnTo>
                  <a:lnTo>
                    <a:pt x="103631" y="1002537"/>
                  </a:lnTo>
                  <a:lnTo>
                    <a:pt x="258057" y="1002537"/>
                  </a:lnTo>
                  <a:lnTo>
                    <a:pt x="227583" y="849121"/>
                  </a:lnTo>
                  <a:close/>
                </a:path>
                <a:path w="461644" h="1165225">
                  <a:moveTo>
                    <a:pt x="457073" y="0"/>
                  </a:moveTo>
                  <a:lnTo>
                    <a:pt x="414019" y="3936"/>
                  </a:lnTo>
                  <a:lnTo>
                    <a:pt x="369824" y="14985"/>
                  </a:lnTo>
                  <a:lnTo>
                    <a:pt x="327660" y="32511"/>
                  </a:lnTo>
                  <a:lnTo>
                    <a:pt x="286893" y="55879"/>
                  </a:lnTo>
                  <a:lnTo>
                    <a:pt x="248538" y="84200"/>
                  </a:lnTo>
                  <a:lnTo>
                    <a:pt x="212217" y="116966"/>
                  </a:lnTo>
                  <a:lnTo>
                    <a:pt x="178307" y="154050"/>
                  </a:lnTo>
                  <a:lnTo>
                    <a:pt x="146812" y="194690"/>
                  </a:lnTo>
                  <a:lnTo>
                    <a:pt x="118110" y="238505"/>
                  </a:lnTo>
                  <a:lnTo>
                    <a:pt x="92201" y="285495"/>
                  </a:lnTo>
                  <a:lnTo>
                    <a:pt x="69595" y="334898"/>
                  </a:lnTo>
                  <a:lnTo>
                    <a:pt x="50292" y="386333"/>
                  </a:lnTo>
                  <a:lnTo>
                    <a:pt x="34798" y="439546"/>
                  </a:lnTo>
                  <a:lnTo>
                    <a:pt x="23368" y="494283"/>
                  </a:lnTo>
                  <a:lnTo>
                    <a:pt x="16129" y="550163"/>
                  </a:lnTo>
                  <a:lnTo>
                    <a:pt x="13721" y="606043"/>
                  </a:lnTo>
                  <a:lnTo>
                    <a:pt x="13969" y="633983"/>
                  </a:lnTo>
                  <a:lnTo>
                    <a:pt x="16763" y="688339"/>
                  </a:lnTo>
                  <a:lnTo>
                    <a:pt x="21970" y="742187"/>
                  </a:lnTo>
                  <a:lnTo>
                    <a:pt x="34162" y="820673"/>
                  </a:lnTo>
                  <a:lnTo>
                    <a:pt x="44957" y="870711"/>
                  </a:lnTo>
                  <a:lnTo>
                    <a:pt x="57785" y="919352"/>
                  </a:lnTo>
                  <a:lnTo>
                    <a:pt x="77938" y="965197"/>
                  </a:lnTo>
                  <a:lnTo>
                    <a:pt x="153104" y="906893"/>
                  </a:lnTo>
                  <a:lnTo>
                    <a:pt x="150240" y="900937"/>
                  </a:lnTo>
                  <a:lnTo>
                    <a:pt x="152590" y="900937"/>
                  </a:lnTo>
                  <a:lnTo>
                    <a:pt x="149860" y="891920"/>
                  </a:lnTo>
                  <a:lnTo>
                    <a:pt x="144173" y="871346"/>
                  </a:lnTo>
                  <a:lnTo>
                    <a:pt x="138718" y="849756"/>
                  </a:lnTo>
                  <a:lnTo>
                    <a:pt x="138302" y="848105"/>
                  </a:lnTo>
                  <a:lnTo>
                    <a:pt x="128763" y="803782"/>
                  </a:lnTo>
                  <a:lnTo>
                    <a:pt x="120395" y="753871"/>
                  </a:lnTo>
                  <a:lnTo>
                    <a:pt x="117393" y="731265"/>
                  </a:lnTo>
                  <a:lnTo>
                    <a:pt x="114677" y="706627"/>
                  </a:lnTo>
                  <a:lnTo>
                    <a:pt x="112607" y="681862"/>
                  </a:lnTo>
                  <a:lnTo>
                    <a:pt x="112584" y="680846"/>
                  </a:lnTo>
                  <a:lnTo>
                    <a:pt x="111070" y="656970"/>
                  </a:lnTo>
                  <a:lnTo>
                    <a:pt x="110105" y="633983"/>
                  </a:lnTo>
                  <a:lnTo>
                    <a:pt x="109981" y="632205"/>
                  </a:lnTo>
                  <a:lnTo>
                    <a:pt x="109742" y="607567"/>
                  </a:lnTo>
                  <a:lnTo>
                    <a:pt x="110236" y="581405"/>
                  </a:lnTo>
                  <a:lnTo>
                    <a:pt x="110372" y="581405"/>
                  </a:lnTo>
                  <a:lnTo>
                    <a:pt x="111766" y="559307"/>
                  </a:lnTo>
                  <a:lnTo>
                    <a:pt x="111887" y="557402"/>
                  </a:lnTo>
                  <a:lnTo>
                    <a:pt x="114322" y="535431"/>
                  </a:lnTo>
                  <a:lnTo>
                    <a:pt x="114554" y="533272"/>
                  </a:lnTo>
                  <a:lnTo>
                    <a:pt x="118110" y="509523"/>
                  </a:lnTo>
                  <a:lnTo>
                    <a:pt x="122347" y="487425"/>
                  </a:lnTo>
                  <a:lnTo>
                    <a:pt x="122681" y="485647"/>
                  </a:lnTo>
                  <a:lnTo>
                    <a:pt x="127704" y="463930"/>
                  </a:lnTo>
                  <a:lnTo>
                    <a:pt x="134040" y="440562"/>
                  </a:lnTo>
                  <a:lnTo>
                    <a:pt x="141731" y="415797"/>
                  </a:lnTo>
                  <a:lnTo>
                    <a:pt x="149156" y="394715"/>
                  </a:lnTo>
                  <a:lnTo>
                    <a:pt x="149732" y="393064"/>
                  </a:lnTo>
                  <a:lnTo>
                    <a:pt x="158495" y="370966"/>
                  </a:lnTo>
                  <a:lnTo>
                    <a:pt x="158647" y="370966"/>
                  </a:lnTo>
                  <a:lnTo>
                    <a:pt x="167434" y="350646"/>
                  </a:lnTo>
                  <a:lnTo>
                    <a:pt x="168148" y="348995"/>
                  </a:lnTo>
                  <a:lnTo>
                    <a:pt x="177575" y="329437"/>
                  </a:lnTo>
                  <a:lnTo>
                    <a:pt x="178307" y="327913"/>
                  </a:lnTo>
                  <a:lnTo>
                    <a:pt x="188357" y="308990"/>
                  </a:lnTo>
                  <a:lnTo>
                    <a:pt x="189230" y="307339"/>
                  </a:lnTo>
                  <a:lnTo>
                    <a:pt x="199908" y="288924"/>
                  </a:lnTo>
                  <a:lnTo>
                    <a:pt x="200787" y="287400"/>
                  </a:lnTo>
                  <a:lnTo>
                    <a:pt x="212101" y="269493"/>
                  </a:lnTo>
                  <a:lnTo>
                    <a:pt x="212979" y="268096"/>
                  </a:lnTo>
                  <a:lnTo>
                    <a:pt x="224474" y="251205"/>
                  </a:lnTo>
                  <a:lnTo>
                    <a:pt x="225679" y="249427"/>
                  </a:lnTo>
                  <a:lnTo>
                    <a:pt x="237502" y="233552"/>
                  </a:lnTo>
                  <a:lnTo>
                    <a:pt x="238632" y="232028"/>
                  </a:lnTo>
                  <a:lnTo>
                    <a:pt x="251221" y="216534"/>
                  </a:lnTo>
                  <a:lnTo>
                    <a:pt x="252349" y="215137"/>
                  </a:lnTo>
                  <a:lnTo>
                    <a:pt x="264999" y="200786"/>
                  </a:lnTo>
                  <a:lnTo>
                    <a:pt x="266445" y="199135"/>
                  </a:lnTo>
                  <a:lnTo>
                    <a:pt x="279209" y="185927"/>
                  </a:lnTo>
                  <a:lnTo>
                    <a:pt x="280796" y="184276"/>
                  </a:lnTo>
                  <a:lnTo>
                    <a:pt x="293803" y="171957"/>
                  </a:lnTo>
                  <a:lnTo>
                    <a:pt x="295401" y="170433"/>
                  </a:lnTo>
                  <a:lnTo>
                    <a:pt x="295533" y="170433"/>
                  </a:lnTo>
                  <a:lnTo>
                    <a:pt x="308605" y="159257"/>
                  </a:lnTo>
                  <a:lnTo>
                    <a:pt x="310388" y="157733"/>
                  </a:lnTo>
                  <a:lnTo>
                    <a:pt x="323701" y="147446"/>
                  </a:lnTo>
                  <a:lnTo>
                    <a:pt x="325500" y="146049"/>
                  </a:lnTo>
                  <a:lnTo>
                    <a:pt x="338529" y="136905"/>
                  </a:lnTo>
                  <a:lnTo>
                    <a:pt x="340868" y="135254"/>
                  </a:lnTo>
                  <a:lnTo>
                    <a:pt x="341123" y="135254"/>
                  </a:lnTo>
                  <a:lnTo>
                    <a:pt x="353644" y="127507"/>
                  </a:lnTo>
                  <a:lnTo>
                    <a:pt x="353440" y="127507"/>
                  </a:lnTo>
                  <a:lnTo>
                    <a:pt x="356107" y="125983"/>
                  </a:lnTo>
                  <a:lnTo>
                    <a:pt x="356306" y="125983"/>
                  </a:lnTo>
                  <a:lnTo>
                    <a:pt x="368721" y="119379"/>
                  </a:lnTo>
                  <a:lnTo>
                    <a:pt x="368554" y="119379"/>
                  </a:lnTo>
                  <a:lnTo>
                    <a:pt x="371348" y="117982"/>
                  </a:lnTo>
                  <a:lnTo>
                    <a:pt x="371627" y="117982"/>
                  </a:lnTo>
                  <a:lnTo>
                    <a:pt x="383921" y="112394"/>
                  </a:lnTo>
                  <a:lnTo>
                    <a:pt x="383794" y="112394"/>
                  </a:lnTo>
                  <a:lnTo>
                    <a:pt x="386714" y="111124"/>
                  </a:lnTo>
                  <a:lnTo>
                    <a:pt x="387180" y="111124"/>
                  </a:lnTo>
                  <a:lnTo>
                    <a:pt x="399033" y="106679"/>
                  </a:lnTo>
                  <a:lnTo>
                    <a:pt x="398652" y="106679"/>
                  </a:lnTo>
                  <a:lnTo>
                    <a:pt x="402081" y="105536"/>
                  </a:lnTo>
                  <a:lnTo>
                    <a:pt x="402507" y="105536"/>
                  </a:lnTo>
                  <a:lnTo>
                    <a:pt x="414070" y="102107"/>
                  </a:lnTo>
                  <a:lnTo>
                    <a:pt x="413512" y="102107"/>
                  </a:lnTo>
                  <a:lnTo>
                    <a:pt x="417068" y="101218"/>
                  </a:lnTo>
                  <a:lnTo>
                    <a:pt x="417670" y="101218"/>
                  </a:lnTo>
                  <a:lnTo>
                    <a:pt x="428956" y="98805"/>
                  </a:lnTo>
                  <a:lnTo>
                    <a:pt x="428117" y="98805"/>
                  </a:lnTo>
                  <a:lnTo>
                    <a:pt x="431926" y="98170"/>
                  </a:lnTo>
                  <a:lnTo>
                    <a:pt x="433302" y="98170"/>
                  </a:lnTo>
                  <a:lnTo>
                    <a:pt x="444711" y="96773"/>
                  </a:lnTo>
                  <a:lnTo>
                    <a:pt x="442849" y="96773"/>
                  </a:lnTo>
                  <a:lnTo>
                    <a:pt x="446786" y="96519"/>
                  </a:lnTo>
                  <a:lnTo>
                    <a:pt x="449072" y="96519"/>
                  </a:lnTo>
                  <a:lnTo>
                    <a:pt x="461518" y="96011"/>
                  </a:lnTo>
                  <a:lnTo>
                    <a:pt x="457073" y="0"/>
                  </a:lnTo>
                  <a:close/>
                </a:path>
                <a:path w="461644" h="1165225">
                  <a:moveTo>
                    <a:pt x="153909" y="906268"/>
                  </a:moveTo>
                  <a:lnTo>
                    <a:pt x="153104" y="906893"/>
                  </a:lnTo>
                  <a:lnTo>
                    <a:pt x="156590" y="914145"/>
                  </a:lnTo>
                  <a:lnTo>
                    <a:pt x="154437" y="907036"/>
                  </a:lnTo>
                  <a:lnTo>
                    <a:pt x="153909" y="906268"/>
                  </a:lnTo>
                  <a:close/>
                </a:path>
                <a:path w="461644" h="1165225">
                  <a:moveTo>
                    <a:pt x="154437" y="907036"/>
                  </a:moveTo>
                  <a:lnTo>
                    <a:pt x="156590" y="914145"/>
                  </a:lnTo>
                  <a:lnTo>
                    <a:pt x="159330" y="914145"/>
                  </a:lnTo>
                  <a:lnTo>
                    <a:pt x="154437" y="907036"/>
                  </a:lnTo>
                  <a:close/>
                </a:path>
                <a:path w="461644" h="1165225">
                  <a:moveTo>
                    <a:pt x="154149" y="906083"/>
                  </a:moveTo>
                  <a:lnTo>
                    <a:pt x="153909" y="906268"/>
                  </a:lnTo>
                  <a:lnTo>
                    <a:pt x="154437" y="907036"/>
                  </a:lnTo>
                  <a:lnTo>
                    <a:pt x="154149" y="906083"/>
                  </a:lnTo>
                  <a:close/>
                </a:path>
                <a:path w="461644" h="1165225">
                  <a:moveTo>
                    <a:pt x="150240" y="900937"/>
                  </a:moveTo>
                  <a:lnTo>
                    <a:pt x="153104" y="906893"/>
                  </a:lnTo>
                  <a:lnTo>
                    <a:pt x="153909" y="906268"/>
                  </a:lnTo>
                  <a:lnTo>
                    <a:pt x="150240" y="900937"/>
                  </a:lnTo>
                  <a:close/>
                </a:path>
                <a:path w="461644" h="1165225">
                  <a:moveTo>
                    <a:pt x="152590" y="900937"/>
                  </a:moveTo>
                  <a:lnTo>
                    <a:pt x="150240" y="900937"/>
                  </a:lnTo>
                  <a:lnTo>
                    <a:pt x="153909" y="906268"/>
                  </a:lnTo>
                  <a:lnTo>
                    <a:pt x="154149" y="906083"/>
                  </a:lnTo>
                  <a:lnTo>
                    <a:pt x="152590" y="900937"/>
                  </a:lnTo>
                  <a:close/>
                </a:path>
                <a:path w="461644" h="1165225">
                  <a:moveTo>
                    <a:pt x="150200" y="893046"/>
                  </a:moveTo>
                  <a:lnTo>
                    <a:pt x="150240" y="893190"/>
                  </a:lnTo>
                  <a:lnTo>
                    <a:pt x="150200" y="893046"/>
                  </a:lnTo>
                  <a:close/>
                </a:path>
                <a:path w="461644" h="1165225">
                  <a:moveTo>
                    <a:pt x="149888" y="891920"/>
                  </a:moveTo>
                  <a:lnTo>
                    <a:pt x="150200" y="893046"/>
                  </a:lnTo>
                  <a:lnTo>
                    <a:pt x="149888" y="891920"/>
                  </a:lnTo>
                  <a:close/>
                </a:path>
                <a:path w="461644" h="1165225">
                  <a:moveTo>
                    <a:pt x="143890" y="870330"/>
                  </a:moveTo>
                  <a:lnTo>
                    <a:pt x="144144" y="871346"/>
                  </a:lnTo>
                  <a:lnTo>
                    <a:pt x="143890" y="870330"/>
                  </a:lnTo>
                  <a:close/>
                </a:path>
                <a:path w="461644" h="1165225">
                  <a:moveTo>
                    <a:pt x="138302" y="848105"/>
                  </a:moveTo>
                  <a:lnTo>
                    <a:pt x="138683" y="849756"/>
                  </a:lnTo>
                  <a:lnTo>
                    <a:pt x="138477" y="848801"/>
                  </a:lnTo>
                  <a:lnTo>
                    <a:pt x="138302" y="848105"/>
                  </a:lnTo>
                  <a:close/>
                </a:path>
                <a:path w="461644" h="1165225">
                  <a:moveTo>
                    <a:pt x="138477" y="848801"/>
                  </a:moveTo>
                  <a:lnTo>
                    <a:pt x="138683" y="849756"/>
                  </a:lnTo>
                  <a:lnTo>
                    <a:pt x="138477" y="848801"/>
                  </a:lnTo>
                  <a:close/>
                </a:path>
                <a:path w="461644" h="1165225">
                  <a:moveTo>
                    <a:pt x="138327" y="848105"/>
                  </a:moveTo>
                  <a:lnTo>
                    <a:pt x="138477" y="848801"/>
                  </a:lnTo>
                  <a:lnTo>
                    <a:pt x="138327" y="848105"/>
                  </a:lnTo>
                  <a:close/>
                </a:path>
                <a:path w="461644" h="1165225">
                  <a:moveTo>
                    <a:pt x="128282" y="801554"/>
                  </a:moveTo>
                  <a:lnTo>
                    <a:pt x="128650" y="803782"/>
                  </a:lnTo>
                  <a:lnTo>
                    <a:pt x="128282" y="801554"/>
                  </a:lnTo>
                  <a:close/>
                </a:path>
                <a:path w="461644" h="1165225">
                  <a:moveTo>
                    <a:pt x="128272" y="801496"/>
                  </a:moveTo>
                  <a:close/>
                </a:path>
                <a:path w="461644" h="1165225">
                  <a:moveTo>
                    <a:pt x="120460" y="753871"/>
                  </a:moveTo>
                  <a:lnTo>
                    <a:pt x="120650" y="755268"/>
                  </a:lnTo>
                  <a:lnTo>
                    <a:pt x="120460" y="753871"/>
                  </a:lnTo>
                  <a:close/>
                </a:path>
                <a:path w="461644" h="1165225">
                  <a:moveTo>
                    <a:pt x="117220" y="729995"/>
                  </a:moveTo>
                  <a:lnTo>
                    <a:pt x="117348" y="731265"/>
                  </a:lnTo>
                  <a:lnTo>
                    <a:pt x="117220" y="729995"/>
                  </a:lnTo>
                  <a:close/>
                </a:path>
                <a:path w="461644" h="1165225">
                  <a:moveTo>
                    <a:pt x="114585" y="705484"/>
                  </a:moveTo>
                  <a:lnTo>
                    <a:pt x="114681" y="706627"/>
                  </a:lnTo>
                  <a:lnTo>
                    <a:pt x="114585" y="705484"/>
                  </a:lnTo>
                  <a:close/>
                </a:path>
                <a:path w="461644" h="1165225">
                  <a:moveTo>
                    <a:pt x="112584" y="680846"/>
                  </a:moveTo>
                  <a:lnTo>
                    <a:pt x="112649" y="681862"/>
                  </a:lnTo>
                  <a:lnTo>
                    <a:pt x="112584" y="680846"/>
                  </a:lnTo>
                  <a:close/>
                </a:path>
                <a:path w="461644" h="1165225">
                  <a:moveTo>
                    <a:pt x="110998" y="655827"/>
                  </a:moveTo>
                  <a:lnTo>
                    <a:pt x="110998" y="656970"/>
                  </a:lnTo>
                  <a:lnTo>
                    <a:pt x="110998" y="655827"/>
                  </a:lnTo>
                  <a:close/>
                </a:path>
                <a:path w="461644" h="1165225">
                  <a:moveTo>
                    <a:pt x="109981" y="630808"/>
                  </a:moveTo>
                  <a:lnTo>
                    <a:pt x="109981" y="632205"/>
                  </a:lnTo>
                  <a:lnTo>
                    <a:pt x="109981" y="630808"/>
                  </a:lnTo>
                  <a:close/>
                </a:path>
                <a:path w="461644" h="1165225">
                  <a:moveTo>
                    <a:pt x="109737" y="607059"/>
                  </a:moveTo>
                  <a:lnTo>
                    <a:pt x="109727" y="607567"/>
                  </a:lnTo>
                  <a:lnTo>
                    <a:pt x="109737" y="607059"/>
                  </a:lnTo>
                  <a:close/>
                </a:path>
                <a:path w="461644" h="1165225">
                  <a:moveTo>
                    <a:pt x="109757" y="606043"/>
                  </a:moveTo>
                  <a:lnTo>
                    <a:pt x="109737" y="607059"/>
                  </a:lnTo>
                  <a:lnTo>
                    <a:pt x="109757" y="606043"/>
                  </a:lnTo>
                  <a:close/>
                </a:path>
                <a:path w="461644" h="1165225">
                  <a:moveTo>
                    <a:pt x="110372" y="581405"/>
                  </a:moveTo>
                  <a:lnTo>
                    <a:pt x="110236" y="581405"/>
                  </a:lnTo>
                  <a:lnTo>
                    <a:pt x="110236" y="583564"/>
                  </a:lnTo>
                  <a:lnTo>
                    <a:pt x="110372" y="581405"/>
                  </a:lnTo>
                  <a:close/>
                </a:path>
                <a:path w="461644" h="1165225">
                  <a:moveTo>
                    <a:pt x="111964" y="557402"/>
                  </a:moveTo>
                  <a:lnTo>
                    <a:pt x="111776" y="559154"/>
                  </a:lnTo>
                  <a:lnTo>
                    <a:pt x="111964" y="557402"/>
                  </a:lnTo>
                  <a:close/>
                </a:path>
                <a:path w="461644" h="1165225">
                  <a:moveTo>
                    <a:pt x="114554" y="533272"/>
                  </a:moveTo>
                  <a:lnTo>
                    <a:pt x="114300" y="535431"/>
                  </a:lnTo>
                  <a:lnTo>
                    <a:pt x="114382" y="534870"/>
                  </a:lnTo>
                  <a:lnTo>
                    <a:pt x="114554" y="533272"/>
                  </a:lnTo>
                  <a:close/>
                </a:path>
                <a:path w="461644" h="1165225">
                  <a:moveTo>
                    <a:pt x="114382" y="534870"/>
                  </a:moveTo>
                  <a:lnTo>
                    <a:pt x="114300" y="535431"/>
                  </a:lnTo>
                  <a:lnTo>
                    <a:pt x="114382" y="534870"/>
                  </a:lnTo>
                  <a:close/>
                </a:path>
                <a:path w="461644" h="1165225">
                  <a:moveTo>
                    <a:pt x="114617" y="533272"/>
                  </a:moveTo>
                  <a:lnTo>
                    <a:pt x="114382" y="534870"/>
                  </a:lnTo>
                  <a:lnTo>
                    <a:pt x="114617" y="533272"/>
                  </a:lnTo>
                  <a:close/>
                </a:path>
                <a:path w="461644" h="1165225">
                  <a:moveTo>
                    <a:pt x="118190" y="509523"/>
                  </a:moveTo>
                  <a:lnTo>
                    <a:pt x="117856" y="511301"/>
                  </a:lnTo>
                  <a:lnTo>
                    <a:pt x="118190" y="509523"/>
                  </a:lnTo>
                  <a:close/>
                </a:path>
                <a:path w="461644" h="1165225">
                  <a:moveTo>
                    <a:pt x="122681" y="485647"/>
                  </a:moveTo>
                  <a:lnTo>
                    <a:pt x="122300" y="487425"/>
                  </a:lnTo>
                  <a:lnTo>
                    <a:pt x="122556" y="486315"/>
                  </a:lnTo>
                  <a:lnTo>
                    <a:pt x="122681" y="485647"/>
                  </a:lnTo>
                  <a:close/>
                </a:path>
                <a:path w="461644" h="1165225">
                  <a:moveTo>
                    <a:pt x="122556" y="486315"/>
                  </a:moveTo>
                  <a:lnTo>
                    <a:pt x="122300" y="487425"/>
                  </a:lnTo>
                  <a:lnTo>
                    <a:pt x="122556" y="486315"/>
                  </a:lnTo>
                  <a:close/>
                </a:path>
                <a:path w="461644" h="1165225">
                  <a:moveTo>
                    <a:pt x="122709" y="485647"/>
                  </a:moveTo>
                  <a:lnTo>
                    <a:pt x="122556" y="486315"/>
                  </a:lnTo>
                  <a:lnTo>
                    <a:pt x="122709" y="485647"/>
                  </a:lnTo>
                  <a:close/>
                </a:path>
                <a:path w="461644" h="1165225">
                  <a:moveTo>
                    <a:pt x="128069" y="462347"/>
                  </a:moveTo>
                  <a:lnTo>
                    <a:pt x="127635" y="463930"/>
                  </a:lnTo>
                  <a:lnTo>
                    <a:pt x="128069" y="462347"/>
                  </a:lnTo>
                  <a:close/>
                </a:path>
                <a:path w="461644" h="1165225">
                  <a:moveTo>
                    <a:pt x="128157" y="462025"/>
                  </a:moveTo>
                  <a:lnTo>
                    <a:pt x="128069" y="462347"/>
                  </a:lnTo>
                  <a:lnTo>
                    <a:pt x="128157" y="462025"/>
                  </a:lnTo>
                  <a:close/>
                </a:path>
                <a:path w="461644" h="1165225">
                  <a:moveTo>
                    <a:pt x="134433" y="439130"/>
                  </a:moveTo>
                  <a:lnTo>
                    <a:pt x="133985" y="440562"/>
                  </a:lnTo>
                  <a:lnTo>
                    <a:pt x="134433" y="439130"/>
                  </a:lnTo>
                  <a:close/>
                </a:path>
                <a:path w="461644" h="1165225">
                  <a:moveTo>
                    <a:pt x="141800" y="415797"/>
                  </a:moveTo>
                  <a:lnTo>
                    <a:pt x="141224" y="417448"/>
                  </a:lnTo>
                  <a:lnTo>
                    <a:pt x="141800" y="415797"/>
                  </a:lnTo>
                  <a:close/>
                </a:path>
                <a:path w="461644" h="1165225">
                  <a:moveTo>
                    <a:pt x="149732" y="393064"/>
                  </a:moveTo>
                  <a:lnTo>
                    <a:pt x="149098" y="394715"/>
                  </a:lnTo>
                  <a:lnTo>
                    <a:pt x="149596" y="393457"/>
                  </a:lnTo>
                  <a:lnTo>
                    <a:pt x="149732" y="393064"/>
                  </a:lnTo>
                  <a:close/>
                </a:path>
                <a:path w="461644" h="1165225">
                  <a:moveTo>
                    <a:pt x="149596" y="393457"/>
                  </a:moveTo>
                  <a:lnTo>
                    <a:pt x="149098" y="394715"/>
                  </a:lnTo>
                  <a:lnTo>
                    <a:pt x="149596" y="393457"/>
                  </a:lnTo>
                  <a:close/>
                </a:path>
                <a:path w="461644" h="1165225">
                  <a:moveTo>
                    <a:pt x="149751" y="393064"/>
                  </a:moveTo>
                  <a:lnTo>
                    <a:pt x="149596" y="393457"/>
                  </a:lnTo>
                  <a:lnTo>
                    <a:pt x="149751" y="393064"/>
                  </a:lnTo>
                  <a:close/>
                </a:path>
                <a:path w="461644" h="1165225">
                  <a:moveTo>
                    <a:pt x="158647" y="370966"/>
                  </a:moveTo>
                  <a:lnTo>
                    <a:pt x="158495" y="370966"/>
                  </a:lnTo>
                  <a:lnTo>
                    <a:pt x="157987" y="372490"/>
                  </a:lnTo>
                  <a:lnTo>
                    <a:pt x="158647" y="370966"/>
                  </a:lnTo>
                  <a:close/>
                </a:path>
                <a:path w="461644" h="1165225">
                  <a:moveTo>
                    <a:pt x="168148" y="348995"/>
                  </a:moveTo>
                  <a:lnTo>
                    <a:pt x="167386" y="350646"/>
                  </a:lnTo>
                  <a:lnTo>
                    <a:pt x="167866" y="349646"/>
                  </a:lnTo>
                  <a:lnTo>
                    <a:pt x="168148" y="348995"/>
                  </a:lnTo>
                  <a:close/>
                </a:path>
                <a:path w="461644" h="1165225">
                  <a:moveTo>
                    <a:pt x="167866" y="349646"/>
                  </a:moveTo>
                  <a:lnTo>
                    <a:pt x="167386" y="350646"/>
                  </a:lnTo>
                  <a:lnTo>
                    <a:pt x="167866" y="349646"/>
                  </a:lnTo>
                  <a:close/>
                </a:path>
                <a:path w="461644" h="1165225">
                  <a:moveTo>
                    <a:pt x="168179" y="348995"/>
                  </a:moveTo>
                  <a:lnTo>
                    <a:pt x="167866" y="349646"/>
                  </a:lnTo>
                  <a:lnTo>
                    <a:pt x="168179" y="348995"/>
                  </a:lnTo>
                  <a:close/>
                </a:path>
                <a:path w="461644" h="1165225">
                  <a:moveTo>
                    <a:pt x="178307" y="327913"/>
                  </a:moveTo>
                  <a:lnTo>
                    <a:pt x="177545" y="329437"/>
                  </a:lnTo>
                  <a:lnTo>
                    <a:pt x="177872" y="328820"/>
                  </a:lnTo>
                  <a:lnTo>
                    <a:pt x="178307" y="327913"/>
                  </a:lnTo>
                  <a:close/>
                </a:path>
                <a:path w="461644" h="1165225">
                  <a:moveTo>
                    <a:pt x="177872" y="328820"/>
                  </a:moveTo>
                  <a:lnTo>
                    <a:pt x="177545" y="329437"/>
                  </a:lnTo>
                  <a:lnTo>
                    <a:pt x="177872" y="328820"/>
                  </a:lnTo>
                  <a:close/>
                </a:path>
                <a:path w="461644" h="1165225">
                  <a:moveTo>
                    <a:pt x="178351" y="327913"/>
                  </a:moveTo>
                  <a:lnTo>
                    <a:pt x="177872" y="328820"/>
                  </a:lnTo>
                  <a:lnTo>
                    <a:pt x="178351" y="327913"/>
                  </a:lnTo>
                  <a:close/>
                </a:path>
                <a:path w="461644" h="1165225">
                  <a:moveTo>
                    <a:pt x="188534" y="308654"/>
                  </a:moveTo>
                  <a:lnTo>
                    <a:pt x="188340" y="308990"/>
                  </a:lnTo>
                  <a:lnTo>
                    <a:pt x="188534" y="308654"/>
                  </a:lnTo>
                  <a:close/>
                </a:path>
                <a:path w="461644" h="1165225">
                  <a:moveTo>
                    <a:pt x="189292" y="307339"/>
                  </a:moveTo>
                  <a:lnTo>
                    <a:pt x="188534" y="308654"/>
                  </a:lnTo>
                  <a:lnTo>
                    <a:pt x="189292" y="307339"/>
                  </a:lnTo>
                  <a:close/>
                </a:path>
                <a:path w="461644" h="1165225">
                  <a:moveTo>
                    <a:pt x="200855" y="287400"/>
                  </a:moveTo>
                  <a:lnTo>
                    <a:pt x="200025" y="288722"/>
                  </a:lnTo>
                  <a:lnTo>
                    <a:pt x="200855" y="287400"/>
                  </a:lnTo>
                  <a:close/>
                </a:path>
                <a:path w="461644" h="1165225">
                  <a:moveTo>
                    <a:pt x="213036" y="268096"/>
                  </a:moveTo>
                  <a:lnTo>
                    <a:pt x="212249" y="269257"/>
                  </a:lnTo>
                  <a:lnTo>
                    <a:pt x="213036" y="268096"/>
                  </a:lnTo>
                  <a:close/>
                </a:path>
                <a:path w="461644" h="1165225">
                  <a:moveTo>
                    <a:pt x="225679" y="249427"/>
                  </a:moveTo>
                  <a:lnTo>
                    <a:pt x="224408" y="251205"/>
                  </a:lnTo>
                  <a:lnTo>
                    <a:pt x="225166" y="250184"/>
                  </a:lnTo>
                  <a:lnTo>
                    <a:pt x="225679" y="249427"/>
                  </a:lnTo>
                  <a:close/>
                </a:path>
                <a:path w="461644" h="1165225">
                  <a:moveTo>
                    <a:pt x="225166" y="250184"/>
                  </a:moveTo>
                  <a:lnTo>
                    <a:pt x="224408" y="251205"/>
                  </a:lnTo>
                  <a:lnTo>
                    <a:pt x="225166" y="250184"/>
                  </a:lnTo>
                  <a:close/>
                </a:path>
                <a:path w="461644" h="1165225">
                  <a:moveTo>
                    <a:pt x="225727" y="249427"/>
                  </a:moveTo>
                  <a:lnTo>
                    <a:pt x="225166" y="250184"/>
                  </a:lnTo>
                  <a:lnTo>
                    <a:pt x="225727" y="249427"/>
                  </a:lnTo>
                  <a:close/>
                </a:path>
                <a:path w="461644" h="1165225">
                  <a:moveTo>
                    <a:pt x="238719" y="232028"/>
                  </a:moveTo>
                  <a:lnTo>
                    <a:pt x="237646" y="233359"/>
                  </a:lnTo>
                  <a:lnTo>
                    <a:pt x="238719" y="232028"/>
                  </a:lnTo>
                  <a:close/>
                </a:path>
                <a:path w="461644" h="1165225">
                  <a:moveTo>
                    <a:pt x="252429" y="215137"/>
                  </a:moveTo>
                  <a:lnTo>
                    <a:pt x="251406" y="216306"/>
                  </a:lnTo>
                  <a:lnTo>
                    <a:pt x="252429" y="215137"/>
                  </a:lnTo>
                  <a:close/>
                </a:path>
                <a:path w="461644" h="1165225">
                  <a:moveTo>
                    <a:pt x="266445" y="199135"/>
                  </a:moveTo>
                  <a:lnTo>
                    <a:pt x="264921" y="200786"/>
                  </a:lnTo>
                  <a:lnTo>
                    <a:pt x="265796" y="199877"/>
                  </a:lnTo>
                  <a:lnTo>
                    <a:pt x="266445" y="199135"/>
                  </a:lnTo>
                  <a:close/>
                </a:path>
                <a:path w="461644" h="1165225">
                  <a:moveTo>
                    <a:pt x="265796" y="199877"/>
                  </a:moveTo>
                  <a:lnTo>
                    <a:pt x="264921" y="200786"/>
                  </a:lnTo>
                  <a:lnTo>
                    <a:pt x="265796" y="199877"/>
                  </a:lnTo>
                  <a:close/>
                </a:path>
                <a:path w="461644" h="1165225">
                  <a:moveTo>
                    <a:pt x="266509" y="199135"/>
                  </a:moveTo>
                  <a:lnTo>
                    <a:pt x="265796" y="199877"/>
                  </a:lnTo>
                  <a:lnTo>
                    <a:pt x="266509" y="199135"/>
                  </a:lnTo>
                  <a:close/>
                </a:path>
                <a:path w="461644" h="1165225">
                  <a:moveTo>
                    <a:pt x="280796" y="184276"/>
                  </a:moveTo>
                  <a:lnTo>
                    <a:pt x="279145" y="185927"/>
                  </a:lnTo>
                  <a:lnTo>
                    <a:pt x="279906" y="185203"/>
                  </a:lnTo>
                  <a:lnTo>
                    <a:pt x="280796" y="184276"/>
                  </a:lnTo>
                  <a:close/>
                </a:path>
                <a:path w="461644" h="1165225">
                  <a:moveTo>
                    <a:pt x="279906" y="185203"/>
                  </a:moveTo>
                  <a:lnTo>
                    <a:pt x="279145" y="185927"/>
                  </a:lnTo>
                  <a:lnTo>
                    <a:pt x="279906" y="185203"/>
                  </a:lnTo>
                  <a:close/>
                </a:path>
                <a:path w="461644" h="1165225">
                  <a:moveTo>
                    <a:pt x="280878" y="184276"/>
                  </a:moveTo>
                  <a:lnTo>
                    <a:pt x="279906" y="185203"/>
                  </a:lnTo>
                  <a:lnTo>
                    <a:pt x="280878" y="184276"/>
                  </a:lnTo>
                  <a:close/>
                </a:path>
                <a:path w="461644" h="1165225">
                  <a:moveTo>
                    <a:pt x="295401" y="170433"/>
                  </a:moveTo>
                  <a:lnTo>
                    <a:pt x="293750" y="171957"/>
                  </a:lnTo>
                  <a:lnTo>
                    <a:pt x="294256" y="171525"/>
                  </a:lnTo>
                  <a:lnTo>
                    <a:pt x="295401" y="170433"/>
                  </a:lnTo>
                  <a:close/>
                </a:path>
                <a:path w="461644" h="1165225">
                  <a:moveTo>
                    <a:pt x="294256" y="171525"/>
                  </a:moveTo>
                  <a:lnTo>
                    <a:pt x="293750" y="171957"/>
                  </a:lnTo>
                  <a:lnTo>
                    <a:pt x="294256" y="171525"/>
                  </a:lnTo>
                  <a:close/>
                </a:path>
                <a:path w="461644" h="1165225">
                  <a:moveTo>
                    <a:pt x="295533" y="170433"/>
                  </a:moveTo>
                  <a:lnTo>
                    <a:pt x="295401" y="170433"/>
                  </a:lnTo>
                  <a:lnTo>
                    <a:pt x="294256" y="171525"/>
                  </a:lnTo>
                  <a:lnTo>
                    <a:pt x="295533" y="170433"/>
                  </a:lnTo>
                  <a:close/>
                </a:path>
                <a:path w="461644" h="1165225">
                  <a:moveTo>
                    <a:pt x="310388" y="157733"/>
                  </a:moveTo>
                  <a:lnTo>
                    <a:pt x="308482" y="159257"/>
                  </a:lnTo>
                  <a:lnTo>
                    <a:pt x="309810" y="158227"/>
                  </a:lnTo>
                  <a:lnTo>
                    <a:pt x="310388" y="157733"/>
                  </a:lnTo>
                  <a:close/>
                </a:path>
                <a:path w="461644" h="1165225">
                  <a:moveTo>
                    <a:pt x="309810" y="158227"/>
                  </a:moveTo>
                  <a:lnTo>
                    <a:pt x="308482" y="159257"/>
                  </a:lnTo>
                  <a:lnTo>
                    <a:pt x="309810" y="158227"/>
                  </a:lnTo>
                  <a:close/>
                </a:path>
                <a:path w="461644" h="1165225">
                  <a:moveTo>
                    <a:pt x="310446" y="157733"/>
                  </a:moveTo>
                  <a:lnTo>
                    <a:pt x="309810" y="158227"/>
                  </a:lnTo>
                  <a:lnTo>
                    <a:pt x="310446" y="157733"/>
                  </a:lnTo>
                  <a:close/>
                </a:path>
                <a:path w="461644" h="1165225">
                  <a:moveTo>
                    <a:pt x="325500" y="146049"/>
                  </a:moveTo>
                  <a:lnTo>
                    <a:pt x="323595" y="147446"/>
                  </a:lnTo>
                  <a:lnTo>
                    <a:pt x="324756" y="146627"/>
                  </a:lnTo>
                  <a:lnTo>
                    <a:pt x="325500" y="146049"/>
                  </a:lnTo>
                  <a:close/>
                </a:path>
                <a:path w="461644" h="1165225">
                  <a:moveTo>
                    <a:pt x="324756" y="146627"/>
                  </a:moveTo>
                  <a:lnTo>
                    <a:pt x="323595" y="147446"/>
                  </a:lnTo>
                  <a:lnTo>
                    <a:pt x="324756" y="146627"/>
                  </a:lnTo>
                  <a:close/>
                </a:path>
                <a:path w="461644" h="1165225">
                  <a:moveTo>
                    <a:pt x="325575" y="146049"/>
                  </a:moveTo>
                  <a:lnTo>
                    <a:pt x="324756" y="146627"/>
                  </a:lnTo>
                  <a:lnTo>
                    <a:pt x="325575" y="146049"/>
                  </a:lnTo>
                  <a:close/>
                </a:path>
                <a:path w="461644" h="1165225">
                  <a:moveTo>
                    <a:pt x="340868" y="135254"/>
                  </a:moveTo>
                  <a:lnTo>
                    <a:pt x="338455" y="136905"/>
                  </a:lnTo>
                  <a:lnTo>
                    <a:pt x="339054" y="136534"/>
                  </a:lnTo>
                  <a:lnTo>
                    <a:pt x="340868" y="135254"/>
                  </a:lnTo>
                  <a:close/>
                </a:path>
                <a:path w="461644" h="1165225">
                  <a:moveTo>
                    <a:pt x="339054" y="136534"/>
                  </a:moveTo>
                  <a:lnTo>
                    <a:pt x="338455" y="136905"/>
                  </a:lnTo>
                  <a:lnTo>
                    <a:pt x="339054" y="136534"/>
                  </a:lnTo>
                  <a:close/>
                </a:path>
                <a:path w="461644" h="1165225">
                  <a:moveTo>
                    <a:pt x="341123" y="135254"/>
                  </a:moveTo>
                  <a:lnTo>
                    <a:pt x="340868" y="135254"/>
                  </a:lnTo>
                  <a:lnTo>
                    <a:pt x="339054" y="136534"/>
                  </a:lnTo>
                  <a:lnTo>
                    <a:pt x="341123" y="135254"/>
                  </a:lnTo>
                  <a:close/>
                </a:path>
                <a:path w="461644" h="1165225">
                  <a:moveTo>
                    <a:pt x="356107" y="125983"/>
                  </a:moveTo>
                  <a:lnTo>
                    <a:pt x="353440" y="127507"/>
                  </a:lnTo>
                  <a:lnTo>
                    <a:pt x="354893" y="126735"/>
                  </a:lnTo>
                  <a:lnTo>
                    <a:pt x="356107" y="125983"/>
                  </a:lnTo>
                  <a:close/>
                </a:path>
                <a:path w="461644" h="1165225">
                  <a:moveTo>
                    <a:pt x="354893" y="126735"/>
                  </a:moveTo>
                  <a:lnTo>
                    <a:pt x="353440" y="127507"/>
                  </a:lnTo>
                  <a:lnTo>
                    <a:pt x="353644" y="127507"/>
                  </a:lnTo>
                  <a:lnTo>
                    <a:pt x="354893" y="126735"/>
                  </a:lnTo>
                  <a:close/>
                </a:path>
                <a:path w="461644" h="1165225">
                  <a:moveTo>
                    <a:pt x="356306" y="125983"/>
                  </a:moveTo>
                  <a:lnTo>
                    <a:pt x="356107" y="125983"/>
                  </a:lnTo>
                  <a:lnTo>
                    <a:pt x="354893" y="126735"/>
                  </a:lnTo>
                  <a:lnTo>
                    <a:pt x="356306" y="125983"/>
                  </a:lnTo>
                  <a:close/>
                </a:path>
                <a:path w="461644" h="1165225">
                  <a:moveTo>
                    <a:pt x="371348" y="117982"/>
                  </a:moveTo>
                  <a:lnTo>
                    <a:pt x="368554" y="119379"/>
                  </a:lnTo>
                  <a:lnTo>
                    <a:pt x="369706" y="118856"/>
                  </a:lnTo>
                  <a:lnTo>
                    <a:pt x="371348" y="117982"/>
                  </a:lnTo>
                  <a:close/>
                </a:path>
                <a:path w="461644" h="1165225">
                  <a:moveTo>
                    <a:pt x="369706" y="118856"/>
                  </a:moveTo>
                  <a:lnTo>
                    <a:pt x="368554" y="119379"/>
                  </a:lnTo>
                  <a:lnTo>
                    <a:pt x="368721" y="119379"/>
                  </a:lnTo>
                  <a:lnTo>
                    <a:pt x="369706" y="118856"/>
                  </a:lnTo>
                  <a:close/>
                </a:path>
                <a:path w="461644" h="1165225">
                  <a:moveTo>
                    <a:pt x="371627" y="117982"/>
                  </a:moveTo>
                  <a:lnTo>
                    <a:pt x="371348" y="117982"/>
                  </a:lnTo>
                  <a:lnTo>
                    <a:pt x="369706" y="118856"/>
                  </a:lnTo>
                  <a:lnTo>
                    <a:pt x="371627" y="117982"/>
                  </a:lnTo>
                  <a:close/>
                </a:path>
                <a:path w="461644" h="1165225">
                  <a:moveTo>
                    <a:pt x="386714" y="111124"/>
                  </a:moveTo>
                  <a:lnTo>
                    <a:pt x="383794" y="112394"/>
                  </a:lnTo>
                  <a:lnTo>
                    <a:pt x="384519" y="112122"/>
                  </a:lnTo>
                  <a:lnTo>
                    <a:pt x="386714" y="111124"/>
                  </a:lnTo>
                  <a:close/>
                </a:path>
                <a:path w="461644" h="1165225">
                  <a:moveTo>
                    <a:pt x="384519" y="112122"/>
                  </a:moveTo>
                  <a:lnTo>
                    <a:pt x="383794" y="112394"/>
                  </a:lnTo>
                  <a:lnTo>
                    <a:pt x="383921" y="112394"/>
                  </a:lnTo>
                  <a:lnTo>
                    <a:pt x="384519" y="112122"/>
                  </a:lnTo>
                  <a:close/>
                </a:path>
                <a:path w="461644" h="1165225">
                  <a:moveTo>
                    <a:pt x="387180" y="111124"/>
                  </a:moveTo>
                  <a:lnTo>
                    <a:pt x="386714" y="111124"/>
                  </a:lnTo>
                  <a:lnTo>
                    <a:pt x="384519" y="112122"/>
                  </a:lnTo>
                  <a:lnTo>
                    <a:pt x="387180" y="111124"/>
                  </a:lnTo>
                  <a:close/>
                </a:path>
                <a:path w="461644" h="1165225">
                  <a:moveTo>
                    <a:pt x="402081" y="105536"/>
                  </a:moveTo>
                  <a:lnTo>
                    <a:pt x="398652" y="106679"/>
                  </a:lnTo>
                  <a:lnTo>
                    <a:pt x="400474" y="106139"/>
                  </a:lnTo>
                  <a:lnTo>
                    <a:pt x="402081" y="105536"/>
                  </a:lnTo>
                  <a:close/>
                </a:path>
                <a:path w="461644" h="1165225">
                  <a:moveTo>
                    <a:pt x="400474" y="106139"/>
                  </a:moveTo>
                  <a:lnTo>
                    <a:pt x="398652" y="106679"/>
                  </a:lnTo>
                  <a:lnTo>
                    <a:pt x="399033" y="106679"/>
                  </a:lnTo>
                  <a:lnTo>
                    <a:pt x="400474" y="106139"/>
                  </a:lnTo>
                  <a:close/>
                </a:path>
                <a:path w="461644" h="1165225">
                  <a:moveTo>
                    <a:pt x="402507" y="105536"/>
                  </a:moveTo>
                  <a:lnTo>
                    <a:pt x="402081" y="105536"/>
                  </a:lnTo>
                  <a:lnTo>
                    <a:pt x="400474" y="106139"/>
                  </a:lnTo>
                  <a:lnTo>
                    <a:pt x="402507" y="105536"/>
                  </a:lnTo>
                  <a:close/>
                </a:path>
                <a:path w="461644" h="1165225">
                  <a:moveTo>
                    <a:pt x="417068" y="101218"/>
                  </a:moveTo>
                  <a:lnTo>
                    <a:pt x="413512" y="102107"/>
                  </a:lnTo>
                  <a:lnTo>
                    <a:pt x="415512" y="101680"/>
                  </a:lnTo>
                  <a:lnTo>
                    <a:pt x="417068" y="101218"/>
                  </a:lnTo>
                  <a:close/>
                </a:path>
                <a:path w="461644" h="1165225">
                  <a:moveTo>
                    <a:pt x="415512" y="101680"/>
                  </a:moveTo>
                  <a:lnTo>
                    <a:pt x="413512" y="102107"/>
                  </a:lnTo>
                  <a:lnTo>
                    <a:pt x="414070" y="102107"/>
                  </a:lnTo>
                  <a:lnTo>
                    <a:pt x="415512" y="101680"/>
                  </a:lnTo>
                  <a:close/>
                </a:path>
                <a:path w="461644" h="1165225">
                  <a:moveTo>
                    <a:pt x="417670" y="101218"/>
                  </a:moveTo>
                  <a:lnTo>
                    <a:pt x="417068" y="101218"/>
                  </a:lnTo>
                  <a:lnTo>
                    <a:pt x="415512" y="101680"/>
                  </a:lnTo>
                  <a:lnTo>
                    <a:pt x="417670" y="101218"/>
                  </a:lnTo>
                  <a:close/>
                </a:path>
                <a:path w="461644" h="1165225">
                  <a:moveTo>
                    <a:pt x="431926" y="98170"/>
                  </a:moveTo>
                  <a:lnTo>
                    <a:pt x="428117" y="98805"/>
                  </a:lnTo>
                  <a:lnTo>
                    <a:pt x="430082" y="98565"/>
                  </a:lnTo>
                  <a:lnTo>
                    <a:pt x="431926" y="98170"/>
                  </a:lnTo>
                  <a:close/>
                </a:path>
                <a:path w="461644" h="1165225">
                  <a:moveTo>
                    <a:pt x="430082" y="98565"/>
                  </a:moveTo>
                  <a:lnTo>
                    <a:pt x="428117" y="98805"/>
                  </a:lnTo>
                  <a:lnTo>
                    <a:pt x="428956" y="98805"/>
                  </a:lnTo>
                  <a:lnTo>
                    <a:pt x="430082" y="98565"/>
                  </a:lnTo>
                  <a:close/>
                </a:path>
                <a:path w="461644" h="1165225">
                  <a:moveTo>
                    <a:pt x="433302" y="98170"/>
                  </a:moveTo>
                  <a:lnTo>
                    <a:pt x="431926" y="98170"/>
                  </a:lnTo>
                  <a:lnTo>
                    <a:pt x="430082" y="98565"/>
                  </a:lnTo>
                  <a:lnTo>
                    <a:pt x="433302" y="98170"/>
                  </a:lnTo>
                  <a:close/>
                </a:path>
                <a:path w="461644" h="1165225">
                  <a:moveTo>
                    <a:pt x="446786" y="96519"/>
                  </a:moveTo>
                  <a:lnTo>
                    <a:pt x="442849" y="96773"/>
                  </a:lnTo>
                  <a:lnTo>
                    <a:pt x="445642" y="96659"/>
                  </a:lnTo>
                  <a:lnTo>
                    <a:pt x="446786" y="96519"/>
                  </a:lnTo>
                  <a:close/>
                </a:path>
                <a:path w="461644" h="1165225">
                  <a:moveTo>
                    <a:pt x="445642" y="96659"/>
                  </a:moveTo>
                  <a:lnTo>
                    <a:pt x="442849" y="96773"/>
                  </a:lnTo>
                  <a:lnTo>
                    <a:pt x="444711" y="96773"/>
                  </a:lnTo>
                  <a:lnTo>
                    <a:pt x="445642" y="96659"/>
                  </a:lnTo>
                  <a:close/>
                </a:path>
                <a:path w="461644" h="1165225">
                  <a:moveTo>
                    <a:pt x="449072" y="96519"/>
                  </a:moveTo>
                  <a:lnTo>
                    <a:pt x="446786" y="96519"/>
                  </a:lnTo>
                  <a:lnTo>
                    <a:pt x="445642" y="96659"/>
                  </a:lnTo>
                  <a:lnTo>
                    <a:pt x="449072" y="9651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81AC80D3-40CE-0D4A-AF5A-A29F9D127F84}"/>
                </a:ext>
              </a:extLst>
            </p:cNvPr>
            <p:cNvSpPr/>
            <p:nvPr/>
          </p:nvSpPr>
          <p:spPr>
            <a:xfrm>
              <a:off x="4365975" y="3613596"/>
              <a:ext cx="406241" cy="331946"/>
            </a:xfrm>
            <a:custGeom>
              <a:avLst/>
              <a:gdLst/>
              <a:ahLst/>
              <a:cxnLst/>
              <a:rect l="l" t="t" r="r" b="b"/>
              <a:pathLst>
                <a:path w="541654" h="442595">
                  <a:moveTo>
                    <a:pt x="25051" y="345448"/>
                  </a:moveTo>
                  <a:lnTo>
                    <a:pt x="0" y="346075"/>
                  </a:lnTo>
                  <a:lnTo>
                    <a:pt x="2286" y="442087"/>
                  </a:lnTo>
                  <a:lnTo>
                    <a:pt x="28701" y="441452"/>
                  </a:lnTo>
                  <a:lnTo>
                    <a:pt x="83185" y="436626"/>
                  </a:lnTo>
                  <a:lnTo>
                    <a:pt x="136778" y="427228"/>
                  </a:lnTo>
                  <a:lnTo>
                    <a:pt x="189356" y="413893"/>
                  </a:lnTo>
                  <a:lnTo>
                    <a:pt x="240284" y="396494"/>
                  </a:lnTo>
                  <a:lnTo>
                    <a:pt x="289178" y="375666"/>
                  </a:lnTo>
                  <a:lnTo>
                    <a:pt x="335914" y="351536"/>
                  </a:lnTo>
                  <a:lnTo>
                    <a:pt x="346073" y="345567"/>
                  </a:lnTo>
                  <a:lnTo>
                    <a:pt x="23240" y="345567"/>
                  </a:lnTo>
                  <a:lnTo>
                    <a:pt x="25051" y="345448"/>
                  </a:lnTo>
                  <a:close/>
                </a:path>
                <a:path w="541654" h="442595">
                  <a:moveTo>
                    <a:pt x="346289" y="345440"/>
                  </a:moveTo>
                  <a:lnTo>
                    <a:pt x="25400" y="345440"/>
                  </a:lnTo>
                  <a:lnTo>
                    <a:pt x="23240" y="345567"/>
                  </a:lnTo>
                  <a:lnTo>
                    <a:pt x="346073" y="345567"/>
                  </a:lnTo>
                  <a:lnTo>
                    <a:pt x="346289" y="345440"/>
                  </a:lnTo>
                  <a:close/>
                </a:path>
                <a:path w="541654" h="442595">
                  <a:moveTo>
                    <a:pt x="348883" y="343916"/>
                  </a:moveTo>
                  <a:lnTo>
                    <a:pt x="48513" y="343916"/>
                  </a:lnTo>
                  <a:lnTo>
                    <a:pt x="25051" y="345448"/>
                  </a:lnTo>
                  <a:lnTo>
                    <a:pt x="25400" y="345440"/>
                  </a:lnTo>
                  <a:lnTo>
                    <a:pt x="346289" y="345440"/>
                  </a:lnTo>
                  <a:lnTo>
                    <a:pt x="348883" y="343916"/>
                  </a:lnTo>
                  <a:close/>
                </a:path>
                <a:path w="541654" h="442595">
                  <a:moveTo>
                    <a:pt x="70413" y="341397"/>
                  </a:moveTo>
                  <a:lnTo>
                    <a:pt x="46481" y="344043"/>
                  </a:lnTo>
                  <a:lnTo>
                    <a:pt x="48513" y="343916"/>
                  </a:lnTo>
                  <a:lnTo>
                    <a:pt x="348883" y="343916"/>
                  </a:lnTo>
                  <a:lnTo>
                    <a:pt x="352990" y="341503"/>
                  </a:lnTo>
                  <a:lnTo>
                    <a:pt x="69723" y="341503"/>
                  </a:lnTo>
                  <a:lnTo>
                    <a:pt x="70413" y="341397"/>
                  </a:lnTo>
                  <a:close/>
                </a:path>
                <a:path w="541654" h="442595">
                  <a:moveTo>
                    <a:pt x="71754" y="341249"/>
                  </a:moveTo>
                  <a:lnTo>
                    <a:pt x="70413" y="341397"/>
                  </a:lnTo>
                  <a:lnTo>
                    <a:pt x="69723" y="341503"/>
                  </a:lnTo>
                  <a:lnTo>
                    <a:pt x="71754" y="341249"/>
                  </a:lnTo>
                  <a:close/>
                </a:path>
                <a:path w="541654" h="442595">
                  <a:moveTo>
                    <a:pt x="353422" y="341249"/>
                  </a:moveTo>
                  <a:lnTo>
                    <a:pt x="71754" y="341249"/>
                  </a:lnTo>
                  <a:lnTo>
                    <a:pt x="69723" y="341503"/>
                  </a:lnTo>
                  <a:lnTo>
                    <a:pt x="352990" y="341503"/>
                  </a:lnTo>
                  <a:lnTo>
                    <a:pt x="353422" y="341249"/>
                  </a:lnTo>
                  <a:close/>
                </a:path>
                <a:path w="541654" h="442595">
                  <a:moveTo>
                    <a:pt x="94614" y="337693"/>
                  </a:moveTo>
                  <a:lnTo>
                    <a:pt x="70413" y="341397"/>
                  </a:lnTo>
                  <a:lnTo>
                    <a:pt x="71754" y="341249"/>
                  </a:lnTo>
                  <a:lnTo>
                    <a:pt x="353422" y="341249"/>
                  </a:lnTo>
                  <a:lnTo>
                    <a:pt x="358393" y="338328"/>
                  </a:lnTo>
                  <a:lnTo>
                    <a:pt x="358788" y="338074"/>
                  </a:lnTo>
                  <a:lnTo>
                    <a:pt x="92710" y="338074"/>
                  </a:lnTo>
                  <a:lnTo>
                    <a:pt x="94614" y="337693"/>
                  </a:lnTo>
                  <a:close/>
                </a:path>
                <a:path w="541654" h="442595">
                  <a:moveTo>
                    <a:pt x="117501" y="333267"/>
                  </a:moveTo>
                  <a:lnTo>
                    <a:pt x="92710" y="338074"/>
                  </a:lnTo>
                  <a:lnTo>
                    <a:pt x="358788" y="338074"/>
                  </a:lnTo>
                  <a:lnTo>
                    <a:pt x="365698" y="333629"/>
                  </a:lnTo>
                  <a:lnTo>
                    <a:pt x="115950" y="333629"/>
                  </a:lnTo>
                  <a:lnTo>
                    <a:pt x="117501" y="333267"/>
                  </a:lnTo>
                  <a:close/>
                </a:path>
                <a:path w="541654" h="442595">
                  <a:moveTo>
                    <a:pt x="366291" y="333248"/>
                  </a:moveTo>
                  <a:lnTo>
                    <a:pt x="117601" y="333248"/>
                  </a:lnTo>
                  <a:lnTo>
                    <a:pt x="115950" y="333629"/>
                  </a:lnTo>
                  <a:lnTo>
                    <a:pt x="365698" y="333629"/>
                  </a:lnTo>
                  <a:lnTo>
                    <a:pt x="366291" y="333248"/>
                  </a:lnTo>
                  <a:close/>
                </a:path>
                <a:path w="541654" h="442595">
                  <a:moveTo>
                    <a:pt x="139141" y="328221"/>
                  </a:moveTo>
                  <a:lnTo>
                    <a:pt x="117501" y="333267"/>
                  </a:lnTo>
                  <a:lnTo>
                    <a:pt x="366291" y="333248"/>
                  </a:lnTo>
                  <a:lnTo>
                    <a:pt x="373793" y="328422"/>
                  </a:lnTo>
                  <a:lnTo>
                    <a:pt x="138429" y="328422"/>
                  </a:lnTo>
                  <a:lnTo>
                    <a:pt x="139141" y="328221"/>
                  </a:lnTo>
                  <a:close/>
                </a:path>
                <a:path w="541654" h="442595">
                  <a:moveTo>
                    <a:pt x="140462" y="327913"/>
                  </a:moveTo>
                  <a:lnTo>
                    <a:pt x="139141" y="328221"/>
                  </a:lnTo>
                  <a:lnTo>
                    <a:pt x="138429" y="328422"/>
                  </a:lnTo>
                  <a:lnTo>
                    <a:pt x="140462" y="327913"/>
                  </a:lnTo>
                  <a:close/>
                </a:path>
                <a:path w="541654" h="442595">
                  <a:moveTo>
                    <a:pt x="374583" y="327913"/>
                  </a:moveTo>
                  <a:lnTo>
                    <a:pt x="140462" y="327913"/>
                  </a:lnTo>
                  <a:lnTo>
                    <a:pt x="138429" y="328422"/>
                  </a:lnTo>
                  <a:lnTo>
                    <a:pt x="373793" y="328422"/>
                  </a:lnTo>
                  <a:lnTo>
                    <a:pt x="374583" y="327913"/>
                  </a:lnTo>
                  <a:close/>
                </a:path>
                <a:path w="541654" h="442595">
                  <a:moveTo>
                    <a:pt x="384061" y="321563"/>
                  </a:moveTo>
                  <a:lnTo>
                    <a:pt x="162813" y="321563"/>
                  </a:lnTo>
                  <a:lnTo>
                    <a:pt x="139141" y="328221"/>
                  </a:lnTo>
                  <a:lnTo>
                    <a:pt x="140462" y="327913"/>
                  </a:lnTo>
                  <a:lnTo>
                    <a:pt x="374583" y="327913"/>
                  </a:lnTo>
                  <a:lnTo>
                    <a:pt x="380111" y="324357"/>
                  </a:lnTo>
                  <a:lnTo>
                    <a:pt x="384061" y="321563"/>
                  </a:lnTo>
                  <a:close/>
                </a:path>
                <a:path w="541654" h="442595">
                  <a:moveTo>
                    <a:pt x="184704" y="314518"/>
                  </a:moveTo>
                  <a:lnTo>
                    <a:pt x="161245" y="322005"/>
                  </a:lnTo>
                  <a:lnTo>
                    <a:pt x="162813" y="321563"/>
                  </a:lnTo>
                  <a:lnTo>
                    <a:pt x="384061" y="321563"/>
                  </a:lnTo>
                  <a:lnTo>
                    <a:pt x="393218" y="315087"/>
                  </a:lnTo>
                  <a:lnTo>
                    <a:pt x="183134" y="315087"/>
                  </a:lnTo>
                  <a:lnTo>
                    <a:pt x="184704" y="314518"/>
                  </a:lnTo>
                  <a:close/>
                </a:path>
                <a:path w="541654" h="442595">
                  <a:moveTo>
                    <a:pt x="531732" y="182372"/>
                  </a:moveTo>
                  <a:lnTo>
                    <a:pt x="382650" y="182372"/>
                  </a:lnTo>
                  <a:lnTo>
                    <a:pt x="462914" y="234950"/>
                  </a:lnTo>
                  <a:lnTo>
                    <a:pt x="438247" y="272646"/>
                  </a:lnTo>
                  <a:lnTo>
                    <a:pt x="524255" y="321563"/>
                  </a:lnTo>
                  <a:lnTo>
                    <a:pt x="531732" y="182372"/>
                  </a:lnTo>
                  <a:close/>
                </a:path>
                <a:path w="541654" h="442595">
                  <a:moveTo>
                    <a:pt x="394116" y="314451"/>
                  </a:moveTo>
                  <a:lnTo>
                    <a:pt x="184912" y="314451"/>
                  </a:lnTo>
                  <a:lnTo>
                    <a:pt x="183134" y="315087"/>
                  </a:lnTo>
                  <a:lnTo>
                    <a:pt x="393218" y="315087"/>
                  </a:lnTo>
                  <a:lnTo>
                    <a:pt x="394116" y="314451"/>
                  </a:lnTo>
                  <a:close/>
                </a:path>
                <a:path w="541654" h="442595">
                  <a:moveTo>
                    <a:pt x="404976" y="306578"/>
                  </a:moveTo>
                  <a:lnTo>
                    <a:pt x="206628" y="306578"/>
                  </a:lnTo>
                  <a:lnTo>
                    <a:pt x="184704" y="314518"/>
                  </a:lnTo>
                  <a:lnTo>
                    <a:pt x="184912" y="314451"/>
                  </a:lnTo>
                  <a:lnTo>
                    <a:pt x="394116" y="314451"/>
                  </a:lnTo>
                  <a:lnTo>
                    <a:pt x="400938" y="309625"/>
                  </a:lnTo>
                  <a:lnTo>
                    <a:pt x="404976" y="306578"/>
                  </a:lnTo>
                  <a:close/>
                </a:path>
                <a:path w="541654" h="442595">
                  <a:moveTo>
                    <a:pt x="416584" y="297815"/>
                  </a:moveTo>
                  <a:lnTo>
                    <a:pt x="228218" y="297815"/>
                  </a:lnTo>
                  <a:lnTo>
                    <a:pt x="205104" y="307086"/>
                  </a:lnTo>
                  <a:lnTo>
                    <a:pt x="206628" y="306578"/>
                  </a:lnTo>
                  <a:lnTo>
                    <a:pt x="404976" y="306578"/>
                  </a:lnTo>
                  <a:lnTo>
                    <a:pt x="416584" y="297815"/>
                  </a:lnTo>
                  <a:close/>
                </a:path>
                <a:path w="541654" h="442595">
                  <a:moveTo>
                    <a:pt x="249174" y="288417"/>
                  </a:moveTo>
                  <a:lnTo>
                    <a:pt x="226567" y="298450"/>
                  </a:lnTo>
                  <a:lnTo>
                    <a:pt x="228218" y="297815"/>
                  </a:lnTo>
                  <a:lnTo>
                    <a:pt x="416584" y="297815"/>
                  </a:lnTo>
                  <a:lnTo>
                    <a:pt x="426847" y="290068"/>
                  </a:lnTo>
                  <a:lnTo>
                    <a:pt x="427428" y="289179"/>
                  </a:lnTo>
                  <a:lnTo>
                    <a:pt x="247650" y="289179"/>
                  </a:lnTo>
                  <a:lnTo>
                    <a:pt x="249174" y="288417"/>
                  </a:lnTo>
                  <a:close/>
                </a:path>
                <a:path w="541654" h="442595">
                  <a:moveTo>
                    <a:pt x="434575" y="278256"/>
                  </a:moveTo>
                  <a:lnTo>
                    <a:pt x="269748" y="278256"/>
                  </a:lnTo>
                  <a:lnTo>
                    <a:pt x="247650" y="289179"/>
                  </a:lnTo>
                  <a:lnTo>
                    <a:pt x="427428" y="289179"/>
                  </a:lnTo>
                  <a:lnTo>
                    <a:pt x="434575" y="278256"/>
                  </a:lnTo>
                  <a:close/>
                </a:path>
                <a:path w="541654" h="442595">
                  <a:moveTo>
                    <a:pt x="429354" y="267588"/>
                  </a:moveTo>
                  <a:lnTo>
                    <a:pt x="289433" y="267588"/>
                  </a:lnTo>
                  <a:lnTo>
                    <a:pt x="268201" y="279021"/>
                  </a:lnTo>
                  <a:lnTo>
                    <a:pt x="269748" y="278256"/>
                  </a:lnTo>
                  <a:lnTo>
                    <a:pt x="434575" y="278256"/>
                  </a:lnTo>
                  <a:lnTo>
                    <a:pt x="438247" y="272646"/>
                  </a:lnTo>
                  <a:lnTo>
                    <a:pt x="429354" y="267588"/>
                  </a:lnTo>
                  <a:close/>
                </a:path>
                <a:path w="541654" h="442595">
                  <a:moveTo>
                    <a:pt x="437711" y="218440"/>
                  </a:moveTo>
                  <a:lnTo>
                    <a:pt x="362330" y="218440"/>
                  </a:lnTo>
                  <a:lnTo>
                    <a:pt x="355639" y="225663"/>
                  </a:lnTo>
                  <a:lnTo>
                    <a:pt x="438247" y="272646"/>
                  </a:lnTo>
                  <a:lnTo>
                    <a:pt x="462914" y="234950"/>
                  </a:lnTo>
                  <a:lnTo>
                    <a:pt x="437711" y="218440"/>
                  </a:lnTo>
                  <a:close/>
                </a:path>
                <a:path w="541654" h="442595">
                  <a:moveTo>
                    <a:pt x="409257" y="256159"/>
                  </a:moveTo>
                  <a:lnTo>
                    <a:pt x="308863" y="256159"/>
                  </a:lnTo>
                  <a:lnTo>
                    <a:pt x="307213" y="257175"/>
                  </a:lnTo>
                  <a:lnTo>
                    <a:pt x="287909" y="268350"/>
                  </a:lnTo>
                  <a:lnTo>
                    <a:pt x="289433" y="267588"/>
                  </a:lnTo>
                  <a:lnTo>
                    <a:pt x="429354" y="267588"/>
                  </a:lnTo>
                  <a:lnTo>
                    <a:pt x="409257" y="256159"/>
                  </a:lnTo>
                  <a:close/>
                </a:path>
                <a:path w="541654" h="442595">
                  <a:moveTo>
                    <a:pt x="308082" y="256613"/>
                  </a:moveTo>
                  <a:lnTo>
                    <a:pt x="307117" y="257175"/>
                  </a:lnTo>
                  <a:lnTo>
                    <a:pt x="308082" y="256613"/>
                  </a:lnTo>
                  <a:close/>
                </a:path>
                <a:path w="541654" h="442595">
                  <a:moveTo>
                    <a:pt x="308863" y="256159"/>
                  </a:moveTo>
                  <a:lnTo>
                    <a:pt x="308082" y="256613"/>
                  </a:lnTo>
                  <a:lnTo>
                    <a:pt x="307213" y="257175"/>
                  </a:lnTo>
                  <a:lnTo>
                    <a:pt x="308863" y="256159"/>
                  </a:lnTo>
                  <a:close/>
                </a:path>
                <a:path w="541654" h="442595">
                  <a:moveTo>
                    <a:pt x="388267" y="244221"/>
                  </a:moveTo>
                  <a:lnTo>
                    <a:pt x="327278" y="244221"/>
                  </a:lnTo>
                  <a:lnTo>
                    <a:pt x="308082" y="256613"/>
                  </a:lnTo>
                  <a:lnTo>
                    <a:pt x="308863" y="256159"/>
                  </a:lnTo>
                  <a:lnTo>
                    <a:pt x="409257" y="256159"/>
                  </a:lnTo>
                  <a:lnTo>
                    <a:pt x="388267" y="244221"/>
                  </a:lnTo>
                  <a:close/>
                </a:path>
                <a:path w="541654" h="442595">
                  <a:moveTo>
                    <a:pt x="366161" y="231648"/>
                  </a:moveTo>
                  <a:lnTo>
                    <a:pt x="344931" y="231648"/>
                  </a:lnTo>
                  <a:lnTo>
                    <a:pt x="325627" y="245237"/>
                  </a:lnTo>
                  <a:lnTo>
                    <a:pt x="327278" y="244221"/>
                  </a:lnTo>
                  <a:lnTo>
                    <a:pt x="388267" y="244221"/>
                  </a:lnTo>
                  <a:lnTo>
                    <a:pt x="366161" y="231648"/>
                  </a:lnTo>
                  <a:close/>
                </a:path>
                <a:path w="541654" h="442595">
                  <a:moveTo>
                    <a:pt x="353999" y="224731"/>
                  </a:moveTo>
                  <a:lnTo>
                    <a:pt x="343662" y="232537"/>
                  </a:lnTo>
                  <a:lnTo>
                    <a:pt x="344931" y="231648"/>
                  </a:lnTo>
                  <a:lnTo>
                    <a:pt x="366161" y="231648"/>
                  </a:lnTo>
                  <a:lnTo>
                    <a:pt x="364151" y="230505"/>
                  </a:lnTo>
                  <a:lnTo>
                    <a:pt x="351154" y="230505"/>
                  </a:lnTo>
                  <a:lnTo>
                    <a:pt x="354679" y="225118"/>
                  </a:lnTo>
                  <a:lnTo>
                    <a:pt x="353999" y="224731"/>
                  </a:lnTo>
                  <a:close/>
                </a:path>
                <a:path w="541654" h="442595">
                  <a:moveTo>
                    <a:pt x="354679" y="225118"/>
                  </a:moveTo>
                  <a:lnTo>
                    <a:pt x="351154" y="230505"/>
                  </a:lnTo>
                  <a:lnTo>
                    <a:pt x="355639" y="225663"/>
                  </a:lnTo>
                  <a:lnTo>
                    <a:pt x="354679" y="225118"/>
                  </a:lnTo>
                  <a:close/>
                </a:path>
                <a:path w="541654" h="442595">
                  <a:moveTo>
                    <a:pt x="355639" y="225663"/>
                  </a:moveTo>
                  <a:lnTo>
                    <a:pt x="351154" y="230505"/>
                  </a:lnTo>
                  <a:lnTo>
                    <a:pt x="364151" y="230505"/>
                  </a:lnTo>
                  <a:lnTo>
                    <a:pt x="355639" y="225663"/>
                  </a:lnTo>
                  <a:close/>
                </a:path>
                <a:path w="541654" h="442595">
                  <a:moveTo>
                    <a:pt x="362330" y="218440"/>
                  </a:moveTo>
                  <a:lnTo>
                    <a:pt x="355845" y="223337"/>
                  </a:lnTo>
                  <a:lnTo>
                    <a:pt x="354679" y="225118"/>
                  </a:lnTo>
                  <a:lnTo>
                    <a:pt x="355639" y="225663"/>
                  </a:lnTo>
                  <a:lnTo>
                    <a:pt x="362330" y="218440"/>
                  </a:lnTo>
                  <a:close/>
                </a:path>
                <a:path w="541654" h="442595">
                  <a:moveTo>
                    <a:pt x="355845" y="223337"/>
                  </a:moveTo>
                  <a:lnTo>
                    <a:pt x="353999" y="224731"/>
                  </a:lnTo>
                  <a:lnTo>
                    <a:pt x="354679" y="225118"/>
                  </a:lnTo>
                  <a:lnTo>
                    <a:pt x="355845" y="223337"/>
                  </a:lnTo>
                  <a:close/>
                </a:path>
                <a:path w="541654" h="442595">
                  <a:moveTo>
                    <a:pt x="541527" y="0"/>
                  </a:moveTo>
                  <a:lnTo>
                    <a:pt x="273938" y="179197"/>
                  </a:lnTo>
                  <a:lnTo>
                    <a:pt x="353999" y="224731"/>
                  </a:lnTo>
                  <a:lnTo>
                    <a:pt x="355845" y="223337"/>
                  </a:lnTo>
                  <a:lnTo>
                    <a:pt x="382650" y="182372"/>
                  </a:lnTo>
                  <a:lnTo>
                    <a:pt x="531732" y="182372"/>
                  </a:lnTo>
                  <a:lnTo>
                    <a:pt x="541527" y="0"/>
                  </a:lnTo>
                  <a:close/>
                </a:path>
                <a:path w="541654" h="442595">
                  <a:moveTo>
                    <a:pt x="382650" y="182372"/>
                  </a:moveTo>
                  <a:lnTo>
                    <a:pt x="355845" y="223337"/>
                  </a:lnTo>
                  <a:lnTo>
                    <a:pt x="362330" y="218440"/>
                  </a:lnTo>
                  <a:lnTo>
                    <a:pt x="437711" y="218440"/>
                  </a:lnTo>
                  <a:lnTo>
                    <a:pt x="382650" y="18237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7776165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 err="1">
                <a:cs typeface="Calibri Light"/>
              </a:rPr>
              <a:t>Camundathon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Die Nacht der Modellierung</a:t>
            </a:r>
          </a:p>
        </p:txBody>
      </p:sp>
    </p:spTree>
    <p:extLst>
      <p:ext uri="{BB962C8B-B14F-4D97-AF65-F5344CB8AC3E}">
        <p14:creationId xmlns:p14="http://schemas.microsoft.com/office/powerpoint/2010/main" val="2385725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1800" dirty="0"/>
              <a:t>Was ist </a:t>
            </a:r>
            <a:r>
              <a:rPr lang="de-DE" sz="1800" b="1" dirty="0" err="1"/>
              <a:t>Camundathon</a:t>
            </a:r>
            <a:r>
              <a:rPr lang="de-DE" sz="1800" b="1" dirty="0"/>
              <a:t> – Nacht der Modellierung </a:t>
            </a:r>
            <a:r>
              <a:rPr lang="de-DE" sz="1800" dirty="0"/>
              <a:t>?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06741" y="1391533"/>
            <a:ext cx="5330509" cy="2403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kreativer Abend von Studenten für Studenten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Aufgaben der anderen Studierenden lösen mit Realitätsbezug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Austausch mit anderen Studenten und Professoren in angenehmer Atmosphäre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Netzwerken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Wissensanwendung und dem anschließenden sicheren Umgang mit der Modellierungssprache BPMN 2.0</a:t>
            </a:r>
          </a:p>
          <a:p>
            <a:pPr>
              <a:buClr>
                <a:srgbClr val="009B91"/>
              </a:buClr>
            </a:pPr>
            <a:endParaRPr lang="de-DE" sz="18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43127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9" y="608319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Rahmenbedingungen: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06741" y="1408080"/>
            <a:ext cx="5330509" cy="240300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Gruppen von maximal vier Teilnehmern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Die Teilnahme ist </a:t>
            </a:r>
            <a:r>
              <a:rPr lang="de-DE" sz="1800" dirty="0">
                <a:solidFill>
                  <a:srgbClr val="009B91"/>
                </a:solidFill>
                <a:latin typeface="Lucida Sans" panose="020B0602030504020204" pitchFamily="34" charset="77"/>
              </a:rPr>
              <a:t>FREIWILLIG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Workflow mithilfe von </a:t>
            </a:r>
            <a:r>
              <a:rPr lang="de-DE" sz="1800" dirty="0" err="1">
                <a:latin typeface="Lucida Sans" panose="020B0602030504020204" pitchFamily="34" charset="77"/>
              </a:rPr>
              <a:t>Camunda</a:t>
            </a:r>
            <a:endParaRPr lang="de-DE" sz="1800" dirty="0">
              <a:latin typeface="Lucida Sans" panose="020B0602030504020204" pitchFamily="34" charset="77"/>
            </a:endParaRP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Themenvorschläge nach der ersten Woche über </a:t>
            </a:r>
            <a:r>
              <a:rPr lang="de-DE" sz="1800" dirty="0" err="1">
                <a:latin typeface="Lucida Sans" panose="020B0602030504020204" pitchFamily="34" charset="77"/>
              </a:rPr>
              <a:t>Moodle</a:t>
            </a:r>
            <a:r>
              <a:rPr lang="de-DE" sz="1800" dirty="0">
                <a:latin typeface="Lucida Sans" panose="020B0602030504020204" pitchFamily="34" charset="77"/>
              </a:rPr>
              <a:t> o.Ä. an die leitende Person kommuniziert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Erfolgreiches Einreichen einer Aufgabe wirkt sich positiv auf Ihre Klausur aus (Bonuspunkte oder andere Anreize)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Diskussionen und Austausch erwünscht</a:t>
            </a:r>
          </a:p>
        </p:txBody>
      </p:sp>
    </p:spTree>
    <p:extLst>
      <p:ext uri="{BB962C8B-B14F-4D97-AF65-F5344CB8AC3E}">
        <p14:creationId xmlns:p14="http://schemas.microsoft.com/office/powerpoint/2010/main" val="36569578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7" y="667432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Aufgabenstellung </a:t>
            </a:r>
            <a:r>
              <a:rPr lang="de-DE" sz="2000" dirty="0" err="1"/>
              <a:t>Camundathon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06741" y="1408080"/>
            <a:ext cx="5330509" cy="2403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9B91"/>
              </a:buClr>
              <a:buNone/>
            </a:pPr>
            <a:r>
              <a:rPr lang="de-DE" sz="1800" dirty="0">
                <a:latin typeface="Lucida Sans" panose="020B0602030504020204" pitchFamily="34" charset="77"/>
              </a:rPr>
              <a:t>Jedes Modell sollte folgende Teile beinhalten: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Start Event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Service Task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User Task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Script Task (</a:t>
            </a:r>
            <a:r>
              <a:rPr lang="de-DE" sz="1800" dirty="0" err="1">
                <a:latin typeface="Lucida Sans" panose="020B0602030504020204" pitchFamily="34" charset="77"/>
              </a:rPr>
              <a:t>Bspl</a:t>
            </a:r>
            <a:r>
              <a:rPr lang="de-DE" sz="1800" dirty="0">
                <a:latin typeface="Lucida Sans" panose="020B0602030504020204" pitchFamily="34" charset="77"/>
              </a:rPr>
              <a:t>.: Validierung des Alters, Berechnung,...)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Gateway</a:t>
            </a:r>
          </a:p>
          <a:p>
            <a:pPr>
              <a:buClr>
                <a:srgbClr val="009B91"/>
              </a:buClr>
            </a:pPr>
            <a:r>
              <a:rPr lang="de-DE" sz="1800" dirty="0" err="1">
                <a:latin typeface="Lucida Sans" panose="020B0602030504020204" pitchFamily="34" charset="77"/>
              </a:rPr>
              <a:t>JUnit</a:t>
            </a:r>
            <a:r>
              <a:rPr lang="de-DE" sz="1800" dirty="0">
                <a:latin typeface="Lucida Sans" panose="020B0602030504020204" pitchFamily="34" charset="77"/>
              </a:rPr>
              <a:t> Test</a:t>
            </a:r>
          </a:p>
          <a:p>
            <a:pPr>
              <a:buClr>
                <a:srgbClr val="009B91"/>
              </a:buClr>
            </a:pPr>
            <a:r>
              <a:rPr lang="de-DE" sz="1800" dirty="0">
                <a:latin typeface="Lucida Sans" panose="020B0602030504020204" pitchFamily="34" charset="77"/>
              </a:rPr>
              <a:t>End Event</a:t>
            </a:r>
          </a:p>
        </p:txBody>
      </p:sp>
    </p:spTree>
    <p:extLst>
      <p:ext uri="{BB962C8B-B14F-4D97-AF65-F5344CB8AC3E}">
        <p14:creationId xmlns:p14="http://schemas.microsoft.com/office/powerpoint/2010/main" val="30969944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36A0EA-6190-9144-A479-0293031B1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4417" y="667432"/>
            <a:ext cx="5155155" cy="740648"/>
          </a:xfrm>
        </p:spPr>
        <p:txBody>
          <a:bodyPr/>
          <a:lstStyle/>
          <a:p>
            <a:pPr algn="ctr"/>
            <a:r>
              <a:rPr lang="de-DE" sz="2000" dirty="0"/>
              <a:t>Szenario - </a:t>
            </a:r>
            <a:r>
              <a:rPr lang="de-DE" sz="2000" dirty="0" err="1"/>
              <a:t>Camundathon</a:t>
            </a:r>
            <a:endParaRPr lang="en-US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7362B8-9310-2541-9900-6A2253339237}"/>
              </a:ext>
            </a:extLst>
          </p:cNvPr>
          <p:cNvSpPr txBox="1">
            <a:spLocks/>
          </p:cNvSpPr>
          <p:nvPr/>
        </p:nvSpPr>
        <p:spPr>
          <a:xfrm>
            <a:off x="1994417" y="1135705"/>
            <a:ext cx="5330509" cy="24030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9B91"/>
              </a:buClr>
              <a:buNone/>
            </a:pPr>
            <a:endParaRPr lang="de-DE" sz="1800" dirty="0">
              <a:latin typeface="Lucida Sans" panose="020B0602030504020204" pitchFamily="34" charset="77"/>
            </a:endParaRPr>
          </a:p>
          <a:p>
            <a:pPr marL="0" indent="0">
              <a:buClr>
                <a:srgbClr val="009B91"/>
              </a:buClr>
              <a:buNone/>
            </a:pPr>
            <a:r>
              <a:rPr lang="de-DE" sz="1800" dirty="0">
                <a:latin typeface="Lucida Sans" panose="020B0602030504020204" pitchFamily="34" charset="77"/>
              </a:rPr>
              <a:t>Sie erstellen einen Workflow mithilfe von </a:t>
            </a:r>
            <a:r>
              <a:rPr lang="de-DE" sz="1800" dirty="0" err="1">
                <a:latin typeface="Lucida Sans" panose="020B0602030504020204" pitchFamily="34" charset="77"/>
              </a:rPr>
              <a:t>Camunda</a:t>
            </a:r>
            <a:r>
              <a:rPr lang="de-DE" sz="1800" dirty="0">
                <a:latin typeface="Lucida Sans" panose="020B0602030504020204" pitchFamily="34" charset="77"/>
              </a:rPr>
              <a:t>. Dieser soll eine angebotene Leistung der Hochschule automatisieren bzw. digitalisieren. Die erste Woche wird dafür genutzt, das passende Thema zu finden und gegebenenfalls auch schon erste Prototypen/</a:t>
            </a:r>
            <a:r>
              <a:rPr lang="de-DE" sz="1800" dirty="0" err="1">
                <a:latin typeface="Lucida Sans" panose="020B0602030504020204" pitchFamily="34" charset="77"/>
              </a:rPr>
              <a:t>MVP‘s</a:t>
            </a:r>
            <a:r>
              <a:rPr lang="de-DE" sz="1800" dirty="0">
                <a:latin typeface="Lucida Sans" panose="020B0602030504020204" pitchFamily="34" charset="77"/>
              </a:rPr>
              <a:t> zu generieren.</a:t>
            </a:r>
          </a:p>
          <a:p>
            <a:pPr marL="0" indent="0">
              <a:buClr>
                <a:srgbClr val="009B91"/>
              </a:buClr>
              <a:buNone/>
            </a:pPr>
            <a:endParaRPr lang="de-DE" sz="1800" dirty="0">
              <a:latin typeface="Lucida Sans" panose="020B0602030504020204" pitchFamily="34" charset="77"/>
            </a:endParaRPr>
          </a:p>
          <a:p>
            <a:pPr marL="0" indent="0">
              <a:buClr>
                <a:srgbClr val="009B91"/>
              </a:buClr>
              <a:buNone/>
            </a:pPr>
            <a:endParaRPr lang="de-DE" sz="1800" dirty="0"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35085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273646"/>
      </p:ext>
    </p:extLst>
  </p:cSld>
  <p:clrMapOvr>
    <a:masterClrMapping/>
  </p:clrMapOvr>
</p:sld>
</file>

<file path=ppt/theme/theme1.xml><?xml version="1.0" encoding="utf-8"?>
<a:theme xmlns:a="http://schemas.openxmlformats.org/drawingml/2006/main" name="1_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Benutzerdefiniert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TWG_IN_Praesentation_16_9" id="{14A2A732-B622-1543-A641-BF8C722ED84B}" vid="{E4C6049F-0C12-104D-B30D-0E41D4D03469}"/>
    </a:ext>
  </a:extLst>
</a:theme>
</file>

<file path=ppt/theme/theme2.xml><?xml version="1.0" encoding="utf-8"?>
<a:theme xmlns:a="http://schemas.openxmlformats.org/drawingml/2006/main" name="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TWG_IN_Praesentation_16_9" id="{14A2A732-B622-1543-A641-BF8C722ED84B}" vid="{6F7DAF3D-DBC3-4A4C-AC84-88592BC47332}"/>
    </a:ext>
  </a:extLst>
</a:theme>
</file>

<file path=ppt/theme/theme3.xml><?xml version="1.0" encoding="utf-8"?>
<a:theme xmlns:a="http://schemas.openxmlformats.org/drawingml/2006/main" name="Folien ohne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TWG_IN_Praesentation_16_9" id="{14A2A732-B622-1543-A641-BF8C722ED84B}" vid="{3F28BC42-941A-6740-943A-E2C3C75D9EBC}"/>
    </a:ext>
  </a:extLst>
</a:theme>
</file>

<file path=ppt/theme/theme4.xml><?xml version="1.0" encoding="utf-8"?>
<a:theme xmlns:a="http://schemas.openxmlformats.org/drawingml/2006/main" name="Folien kleines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TWG_IN_Praesentation_16_9" id="{14A2A732-B622-1543-A641-BF8C722ED84B}" vid="{0A4B057B-D15C-B04E-B10C-5544C9209CD1}"/>
    </a:ext>
  </a:extLst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1_Folien mit Logo</Template>
  <TotalTime>0</TotalTime>
  <Words>2272</Words>
  <Application>Microsoft Macintosh PowerPoint</Application>
  <PresentationFormat>Bildschirmpräsentation (16:9)</PresentationFormat>
  <Paragraphs>541</Paragraphs>
  <Slides>95</Slides>
  <Notes>60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95</vt:i4>
      </vt:variant>
    </vt:vector>
  </HeadingPairs>
  <TitlesOfParts>
    <vt:vector size="105" baseType="lpstr">
      <vt:lpstr>Arial</vt:lpstr>
      <vt:lpstr>Arial Black</vt:lpstr>
      <vt:lpstr>Calibri</vt:lpstr>
      <vt:lpstr>Lucida Sans</vt:lpstr>
      <vt:lpstr>Swis721 Lt BT</vt:lpstr>
      <vt:lpstr>Wingdings</vt:lpstr>
      <vt:lpstr>1_Folien mit Logo</vt:lpstr>
      <vt:lpstr>Folien mit Logo</vt:lpstr>
      <vt:lpstr>Folien ohne Logo</vt:lpstr>
      <vt:lpstr>Folien kleines Logo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BPMN 2.0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„Best Practices“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Workflows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Camunda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Camunda Modeler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Camunda Cockpit</vt:lpstr>
      <vt:lpstr>Camunda Cockpit</vt:lpstr>
      <vt:lpstr>Dashboard</vt:lpstr>
      <vt:lpstr>Processes</vt:lpstr>
      <vt:lpstr>Process Definition View</vt:lpstr>
      <vt:lpstr>Process Definition View</vt:lpstr>
      <vt:lpstr>Process Instance View</vt:lpstr>
      <vt:lpstr>Add, Edit and Filter Variables</vt:lpstr>
      <vt:lpstr>Process History</vt:lpstr>
      <vt:lpstr>Failed Jobs</vt:lpstr>
      <vt:lpstr>Deployment View</vt:lpstr>
      <vt:lpstr>Open Tasks Dashboard</vt:lpstr>
      <vt:lpstr>Camunda Tasklist</vt:lpstr>
      <vt:lpstr>Tasklist</vt:lpstr>
      <vt:lpstr>Wichtige Komponenten der Tasklist</vt:lpstr>
      <vt:lpstr>User Assignment</vt:lpstr>
      <vt:lpstr>Task Lifecycle</vt:lpstr>
      <vt:lpstr>Programmieren…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Camundathon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Furkan Yuecel66</dc:creator>
  <cp:lastModifiedBy>Furkan Yuecel66</cp:lastModifiedBy>
  <cp:revision>152</cp:revision>
  <dcterms:created xsi:type="dcterms:W3CDTF">2020-08-05T10:08:19Z</dcterms:created>
  <dcterms:modified xsi:type="dcterms:W3CDTF">2020-08-05T17:40:17Z</dcterms:modified>
</cp:coreProperties>
</file>